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3"/>
  </p:notesMasterIdLst>
  <p:handoutMasterIdLst>
    <p:handoutMasterId r:id="rId74"/>
  </p:handoutMasterIdLst>
  <p:sldIdLst>
    <p:sldId id="259" r:id="rId5"/>
    <p:sldId id="260" r:id="rId6"/>
    <p:sldId id="352" r:id="rId7"/>
    <p:sldId id="354" r:id="rId8"/>
    <p:sldId id="353" r:id="rId9"/>
    <p:sldId id="355" r:id="rId10"/>
    <p:sldId id="261" r:id="rId11"/>
    <p:sldId id="263" r:id="rId12"/>
    <p:sldId id="264" r:id="rId13"/>
    <p:sldId id="266" r:id="rId14"/>
    <p:sldId id="267" r:id="rId15"/>
    <p:sldId id="268" r:id="rId16"/>
    <p:sldId id="269" r:id="rId17"/>
    <p:sldId id="270" r:id="rId18"/>
    <p:sldId id="271" r:id="rId19"/>
    <p:sldId id="272" r:id="rId20"/>
    <p:sldId id="273" r:id="rId21"/>
    <p:sldId id="370" r:id="rId22"/>
    <p:sldId id="360" r:id="rId23"/>
    <p:sldId id="275" r:id="rId24"/>
    <p:sldId id="276" r:id="rId25"/>
    <p:sldId id="361" r:id="rId26"/>
    <p:sldId id="277" r:id="rId27"/>
    <p:sldId id="278" r:id="rId28"/>
    <p:sldId id="279" r:id="rId29"/>
    <p:sldId id="350" r:id="rId30"/>
    <p:sldId id="362" r:id="rId31"/>
    <p:sldId id="358" r:id="rId32"/>
    <p:sldId id="280" r:id="rId33"/>
    <p:sldId id="281" r:id="rId34"/>
    <p:sldId id="282" r:id="rId35"/>
    <p:sldId id="283" r:id="rId36"/>
    <p:sldId id="359" r:id="rId37"/>
    <p:sldId id="286" r:id="rId38"/>
    <p:sldId id="287" r:id="rId39"/>
    <p:sldId id="288" r:id="rId40"/>
    <p:sldId id="290" r:id="rId41"/>
    <p:sldId id="291" r:id="rId42"/>
    <p:sldId id="294" r:id="rId43"/>
    <p:sldId id="292" r:id="rId44"/>
    <p:sldId id="293" r:id="rId45"/>
    <p:sldId id="295" r:id="rId46"/>
    <p:sldId id="296" r:id="rId47"/>
    <p:sldId id="297" r:id="rId48"/>
    <p:sldId id="298" r:id="rId49"/>
    <p:sldId id="299" r:id="rId50"/>
    <p:sldId id="300" r:id="rId51"/>
    <p:sldId id="302" r:id="rId52"/>
    <p:sldId id="303" r:id="rId53"/>
    <p:sldId id="304" r:id="rId54"/>
    <p:sldId id="305" r:id="rId55"/>
    <p:sldId id="306" r:id="rId56"/>
    <p:sldId id="307" r:id="rId57"/>
    <p:sldId id="308" r:id="rId58"/>
    <p:sldId id="309" r:id="rId59"/>
    <p:sldId id="310" r:id="rId60"/>
    <p:sldId id="313" r:id="rId61"/>
    <p:sldId id="314" r:id="rId62"/>
    <p:sldId id="315" r:id="rId63"/>
    <p:sldId id="316" r:id="rId64"/>
    <p:sldId id="317" r:id="rId65"/>
    <p:sldId id="318" r:id="rId66"/>
    <p:sldId id="319" r:id="rId67"/>
    <p:sldId id="320" r:id="rId68"/>
    <p:sldId id="322" r:id="rId69"/>
    <p:sldId id="323" r:id="rId70"/>
    <p:sldId id="378" r:id="rId71"/>
    <p:sldId id="379" r:id="rId72"/>
  </p:sldIdLst>
  <p:sldSz cx="9144000" cy="6858000" type="screen4x3"/>
  <p:notesSz cx="7315200" cy="9601200"/>
  <p:defaultTex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orient="horz" pos="864">
          <p15:clr>
            <a:srgbClr val="A4A3A4"/>
          </p15:clr>
        </p15:guide>
        <p15:guide id="3" orient="horz" pos="4176">
          <p15:clr>
            <a:srgbClr val="A4A3A4"/>
          </p15:clr>
        </p15:guide>
        <p15:guide id="4" orient="horz" pos="1296">
          <p15:clr>
            <a:srgbClr val="A4A3A4"/>
          </p15:clr>
        </p15:guide>
        <p15:guide id="5" pos="2880">
          <p15:clr>
            <a:srgbClr val="A4A3A4"/>
          </p15:clr>
        </p15:guide>
        <p15:guide id="6" pos="5616">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CC"/>
    <a:srgbClr val="3232FF"/>
    <a:srgbClr val="0000FF"/>
    <a:srgbClr val="00FF00"/>
    <a:srgbClr val="1E1EFF"/>
    <a:srgbClr val="2004EC"/>
    <a:srgbClr val="FF0000"/>
    <a:srgbClr val="FF4B4B"/>
    <a:srgbClr val="FF9225"/>
    <a:srgbClr val="C8C8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3" autoAdjust="0"/>
    <p:restoredTop sz="66556" autoAdjust="0"/>
  </p:normalViewPr>
  <p:slideViewPr>
    <p:cSldViewPr showGuides="1">
      <p:cViewPr varScale="1">
        <p:scale>
          <a:sx n="69" d="100"/>
          <a:sy n="69" d="100"/>
        </p:scale>
        <p:origin x="2736" y="78"/>
      </p:cViewPr>
      <p:guideLst>
        <p:guide orient="horz" pos="2112"/>
        <p:guide orient="horz" pos="864"/>
        <p:guide orient="horz" pos="4176"/>
        <p:guide orient="horz" pos="1296"/>
        <p:guide pos="2880"/>
        <p:guide pos="5616"/>
      </p:guideLst>
    </p:cSldViewPr>
  </p:slideViewPr>
  <p:outlineViewPr>
    <p:cViewPr>
      <p:scale>
        <a:sx n="33" d="100"/>
        <a:sy n="33" d="100"/>
      </p:scale>
      <p:origin x="0" y="-23367"/>
    </p:cViewPr>
  </p:outlineViewPr>
  <p:notesTextViewPr>
    <p:cViewPr>
      <p:scale>
        <a:sx n="100" d="100"/>
        <a:sy n="100" d="100"/>
      </p:scale>
      <p:origin x="0" y="0"/>
    </p:cViewPr>
  </p:notesTextViewPr>
  <p:sorterViewPr>
    <p:cViewPr>
      <p:scale>
        <a:sx n="66" d="100"/>
        <a:sy n="66" d="100"/>
      </p:scale>
      <p:origin x="0" y="0"/>
    </p:cViewPr>
  </p:sorterViewPr>
  <p:notesViewPr>
    <p:cSldViewPr showGuides="1">
      <p:cViewPr>
        <p:scale>
          <a:sx n="45" d="100"/>
          <a:sy n="45" d="100"/>
        </p:scale>
        <p:origin x="2694" y="27"/>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8" name="Rectangle 4"/>
          <p:cNvSpPr>
            <a:spLocks noGrp="1" noChangeArrowheads="1"/>
          </p:cNvSpPr>
          <p:nvPr>
            <p:ph type="ftr" sz="quarter" idx="2"/>
          </p:nvPr>
        </p:nvSpPr>
        <p:spPr bwMode="auto">
          <a:xfrm>
            <a:off x="1" y="9119626"/>
            <a:ext cx="3170248" cy="479892"/>
          </a:xfrm>
          <a:prstGeom prst="rect">
            <a:avLst/>
          </a:prstGeom>
          <a:noFill/>
          <a:ln w="9525">
            <a:noFill/>
            <a:miter lim="800000"/>
            <a:headEnd/>
            <a:tailEnd/>
          </a:ln>
          <a:effectLst/>
        </p:spPr>
        <p:txBody>
          <a:bodyPr vert="horz" wrap="square" lIns="94679" tIns="47340" rIns="94679" bIns="47340" numCol="1" anchor="b" anchorCtr="0" compatLnSpc="1">
            <a:prstTxWarp prst="textNoShape">
              <a:avLst/>
            </a:prstTxWarp>
          </a:bodyPr>
          <a:lstStyle>
            <a:lvl1pPr>
              <a:defRPr sz="1200" b="0"/>
            </a:lvl1pPr>
          </a:lstStyle>
          <a:p>
            <a:endParaRPr lang="en-US"/>
          </a:p>
        </p:txBody>
      </p:sp>
      <p:sp>
        <p:nvSpPr>
          <p:cNvPr id="6149" name="Rectangle 5"/>
          <p:cNvSpPr>
            <a:spLocks noGrp="1" noChangeArrowheads="1"/>
          </p:cNvSpPr>
          <p:nvPr>
            <p:ph type="sldNum" sz="quarter" idx="3"/>
          </p:nvPr>
        </p:nvSpPr>
        <p:spPr bwMode="auto">
          <a:xfrm>
            <a:off x="4143312" y="9119626"/>
            <a:ext cx="3170248" cy="479892"/>
          </a:xfrm>
          <a:prstGeom prst="rect">
            <a:avLst/>
          </a:prstGeom>
          <a:noFill/>
          <a:ln w="9525">
            <a:noFill/>
            <a:miter lim="800000"/>
            <a:headEnd/>
            <a:tailEnd/>
          </a:ln>
          <a:effectLst/>
        </p:spPr>
        <p:txBody>
          <a:bodyPr vert="horz" wrap="square" lIns="94679" tIns="47340" rIns="94679" bIns="47340" numCol="1" anchor="b" anchorCtr="0" compatLnSpc="1">
            <a:prstTxWarp prst="textNoShape">
              <a:avLst/>
            </a:prstTxWarp>
          </a:bodyPr>
          <a:lstStyle>
            <a:lvl1pPr algn="r">
              <a:defRPr sz="1200" b="0"/>
            </a:lvl1pPr>
          </a:lstStyle>
          <a:p>
            <a:fld id="{E6406D1B-2E84-4E48-B699-6230592E532E}" type="slidenum">
              <a:rPr lang="en-US"/>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8" name="Rectangle 4"/>
          <p:cNvSpPr>
            <a:spLocks noGrp="1" noRot="1" noChangeAspect="1" noChangeArrowheads="1" noTextEdit="1"/>
          </p:cNvSpPr>
          <p:nvPr>
            <p:ph type="sldImg" idx="2"/>
          </p:nvPr>
        </p:nvSpPr>
        <p:spPr bwMode="auto">
          <a:xfrm>
            <a:off x="265113" y="257175"/>
            <a:ext cx="6770687" cy="5076825"/>
          </a:xfrm>
          <a:prstGeom prst="rect">
            <a:avLst/>
          </a:prstGeom>
          <a:noFill/>
          <a:ln w="9525">
            <a:solidFill>
              <a:srgbClr val="000000"/>
            </a:solidFill>
            <a:miter lim="800000"/>
            <a:headEnd/>
            <a:tailEnd/>
          </a:ln>
          <a:effectLst/>
        </p:spPr>
      </p:sp>
      <p:sp>
        <p:nvSpPr>
          <p:cNvPr id="11269" name="Rectangle 5"/>
          <p:cNvSpPr>
            <a:spLocks noGrp="1" noChangeArrowheads="1"/>
          </p:cNvSpPr>
          <p:nvPr>
            <p:ph type="body" sz="quarter" idx="3"/>
          </p:nvPr>
        </p:nvSpPr>
        <p:spPr bwMode="auto">
          <a:xfrm>
            <a:off x="309794" y="5562600"/>
            <a:ext cx="6693974" cy="3886200"/>
          </a:xfrm>
          <a:prstGeom prst="rect">
            <a:avLst/>
          </a:prstGeom>
          <a:noFill/>
          <a:ln w="9525">
            <a:noFill/>
            <a:miter lim="800000"/>
            <a:headEnd/>
            <a:tailEnd/>
          </a:ln>
          <a:effectLst/>
        </p:spPr>
        <p:txBody>
          <a:bodyPr vert="horz" wrap="square" lIns="94679" tIns="47340" rIns="94679" bIns="4734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271" name="Rectangle 7"/>
          <p:cNvSpPr>
            <a:spLocks noGrp="1" noChangeArrowheads="1"/>
          </p:cNvSpPr>
          <p:nvPr>
            <p:ph type="sldNum" sz="quarter" idx="5"/>
          </p:nvPr>
        </p:nvSpPr>
        <p:spPr bwMode="auto">
          <a:xfrm>
            <a:off x="4143312" y="9119626"/>
            <a:ext cx="3170248" cy="479892"/>
          </a:xfrm>
          <a:prstGeom prst="rect">
            <a:avLst/>
          </a:prstGeom>
          <a:noFill/>
          <a:ln w="9525">
            <a:noFill/>
            <a:miter lim="800000"/>
            <a:headEnd/>
            <a:tailEnd/>
          </a:ln>
          <a:effectLst/>
        </p:spPr>
        <p:txBody>
          <a:bodyPr vert="horz" wrap="square" lIns="94679" tIns="47340" rIns="94679" bIns="47340" numCol="1" anchor="b" anchorCtr="0" compatLnSpc="1">
            <a:prstTxWarp prst="textNoShape">
              <a:avLst/>
            </a:prstTxWarp>
          </a:bodyPr>
          <a:lstStyle>
            <a:lvl1pPr algn="r">
              <a:defRPr sz="1200" b="0"/>
            </a:lvl1pPr>
          </a:lstStyle>
          <a:p>
            <a:fld id="{365413E0-04AA-4F19-81FF-B377A549C9A2}"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eb.blm.gov/internal/fire/fire_ops/nfep.htm"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1</a:t>
            </a:fld>
            <a:endParaRPr lang="en-US"/>
          </a:p>
        </p:txBody>
      </p:sp>
    </p:spTree>
    <p:extLst>
      <p:ext uri="{BB962C8B-B14F-4D97-AF65-F5344CB8AC3E}">
        <p14:creationId xmlns:p14="http://schemas.microsoft.com/office/powerpoint/2010/main" val="36263696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Hood and Hood Latches</a:t>
            </a:r>
          </a:p>
          <a:p>
            <a:pPr marL="171450" indent="-171450">
              <a:buFont typeface="Arial" panose="020B0604020202020204" pitchFamily="34" charset="0"/>
              <a:buChar char="•"/>
            </a:pPr>
            <a:r>
              <a:rPr lang="en-US" dirty="0"/>
              <a:t>Check the springs, hinges, stops, and hood latches. </a:t>
            </a:r>
          </a:p>
          <a:p>
            <a:pPr marL="628650" marR="0" lvl="1" indent="-171450" algn="l" defTabSz="914400" rtl="0" eaLnBrk="1" fontAlgn="base" latinLnBrk="0" hangingPunct="1">
              <a:lnSpc>
                <a:spcPct val="100000"/>
              </a:lnSpc>
              <a:spcBef>
                <a:spcPct val="30000"/>
              </a:spcBef>
              <a:spcAft>
                <a:spcPct val="0"/>
              </a:spcAft>
              <a:buClrTx/>
              <a:buSzTx/>
              <a:buFont typeface="Wingdings" panose="05000000000000000000" pitchFamily="2" charset="2"/>
              <a:buChar char="§"/>
              <a:tabLst/>
              <a:defRPr/>
            </a:pPr>
            <a:r>
              <a:rPr lang="en-US" dirty="0"/>
              <a:t>Weathering of rubber latches can cause latch failure.</a:t>
            </a:r>
          </a:p>
          <a:p>
            <a:pPr marL="171450" indent="-171450">
              <a:buFont typeface="Arial" panose="020B0604020202020204" pitchFamily="34" charset="0"/>
              <a:buChar char="•"/>
            </a:pPr>
            <a:r>
              <a:rPr lang="en-US" dirty="0"/>
              <a:t>Ensure the hood is in the closed and latched position when finished with the inspection.</a:t>
            </a:r>
          </a:p>
          <a:p>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10</a:t>
            </a:fld>
            <a:endParaRPr lang="en-US"/>
          </a:p>
        </p:txBody>
      </p:sp>
    </p:spTree>
    <p:extLst>
      <p:ext uri="{BB962C8B-B14F-4D97-AF65-F5344CB8AC3E}">
        <p14:creationId xmlns:p14="http://schemas.microsoft.com/office/powerpoint/2010/main" val="31859492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Engine Oil</a:t>
            </a:r>
          </a:p>
          <a:p>
            <a:pPr marL="171450" indent="-171450">
              <a:buFont typeface="Arial" panose="020B0604020202020204" pitchFamily="34" charset="0"/>
              <a:buChar char="•"/>
            </a:pPr>
            <a:r>
              <a:rPr lang="en-US" dirty="0"/>
              <a:t>With the engine on level ground, check oil level; add additional oil if needed. </a:t>
            </a:r>
          </a:p>
          <a:p>
            <a:pPr marL="628650" lvl="1" indent="-171450">
              <a:buFont typeface="Wingdings" panose="05000000000000000000" pitchFamily="2" charset="2"/>
              <a:buChar char="§"/>
            </a:pPr>
            <a:r>
              <a:rPr lang="en-US" dirty="0"/>
              <a:t>Low oil levels will cause excessive wear on internal engine parts resulting in a shortened engine life.</a:t>
            </a:r>
          </a:p>
          <a:p>
            <a:pPr marL="628650" lvl="1" indent="-171450">
              <a:buFont typeface="Wingdings" panose="05000000000000000000" pitchFamily="2" charset="2"/>
              <a:buChar char="§"/>
            </a:pPr>
            <a:r>
              <a:rPr lang="en-US" dirty="0"/>
              <a:t>Increases in oil levels (dipstick reading) between daily PM checks could indicate an internal fuel/coolant leak.</a:t>
            </a:r>
          </a:p>
        </p:txBody>
      </p:sp>
      <p:sp>
        <p:nvSpPr>
          <p:cNvPr id="4" name="Slide Number Placeholder 3"/>
          <p:cNvSpPr>
            <a:spLocks noGrp="1"/>
          </p:cNvSpPr>
          <p:nvPr>
            <p:ph type="sldNum" sz="quarter" idx="10"/>
          </p:nvPr>
        </p:nvSpPr>
        <p:spPr/>
        <p:txBody>
          <a:bodyPr/>
          <a:lstStyle/>
          <a:p>
            <a:fld id="{365413E0-04AA-4F19-81FF-B377A549C9A2}" type="slidenum">
              <a:rPr lang="en-US" smtClean="0"/>
              <a:pPr/>
              <a:t>11</a:t>
            </a:fld>
            <a:endParaRPr lang="en-US"/>
          </a:p>
        </p:txBody>
      </p:sp>
    </p:spTree>
    <p:extLst>
      <p:ext uri="{BB962C8B-B14F-4D97-AF65-F5344CB8AC3E}">
        <p14:creationId xmlns:p14="http://schemas.microsoft.com/office/powerpoint/2010/main" val="1615092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Power Steering Fluid Level and Hoses</a:t>
            </a:r>
          </a:p>
          <a:p>
            <a:r>
              <a:rPr lang="en-US" dirty="0"/>
              <a:t>The power steering system is a closed system, meaning it should not use or lose any fluid. </a:t>
            </a:r>
          </a:p>
          <a:p>
            <a:pPr marL="171450" indent="-171450">
              <a:buFont typeface="Arial" panose="020B0604020202020204" pitchFamily="34" charset="0"/>
              <a:buChar char="•"/>
            </a:pPr>
            <a:r>
              <a:rPr lang="en-US" dirty="0"/>
              <a:t>If the</a:t>
            </a:r>
            <a:r>
              <a:rPr lang="en-US" baseline="0" dirty="0"/>
              <a:t> fluid levels are low</a:t>
            </a:r>
            <a:r>
              <a:rPr lang="en-US" dirty="0"/>
              <a:t>, add fluid and thoroughly check the system for leaks.</a:t>
            </a:r>
          </a:p>
          <a:p>
            <a:pPr marL="628650" lvl="1" indent="-171450">
              <a:buFont typeface="Wingdings" panose="05000000000000000000" pitchFamily="2" charset="2"/>
              <a:buChar char="§"/>
            </a:pPr>
            <a:r>
              <a:rPr lang="en-US" dirty="0"/>
              <a:t>Low levels can overheat the pump and/or cause steering failure.</a:t>
            </a:r>
          </a:p>
        </p:txBody>
      </p:sp>
      <p:sp>
        <p:nvSpPr>
          <p:cNvPr id="4" name="Slide Number Placeholder 3"/>
          <p:cNvSpPr>
            <a:spLocks noGrp="1"/>
          </p:cNvSpPr>
          <p:nvPr>
            <p:ph type="sldNum" sz="quarter" idx="10"/>
          </p:nvPr>
        </p:nvSpPr>
        <p:spPr/>
        <p:txBody>
          <a:bodyPr/>
          <a:lstStyle/>
          <a:p>
            <a:fld id="{365413E0-04AA-4F19-81FF-B377A549C9A2}" type="slidenum">
              <a:rPr lang="en-US" smtClean="0"/>
              <a:pPr/>
              <a:t>12</a:t>
            </a:fld>
            <a:endParaRPr lang="en-US"/>
          </a:p>
        </p:txBody>
      </p:sp>
    </p:spTree>
    <p:extLst>
      <p:ext uri="{BB962C8B-B14F-4D97-AF65-F5344CB8AC3E}">
        <p14:creationId xmlns:p14="http://schemas.microsoft.com/office/powerpoint/2010/main" val="26902126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i="0" u="sng" dirty="0"/>
              <a:t>Fuel Filter</a:t>
            </a:r>
          </a:p>
          <a:p>
            <a:r>
              <a:rPr lang="en-US" dirty="0"/>
              <a:t>Engines may have more than one fuel filter. On most Type 6 engines, the fuel filter and water separator are one component. </a:t>
            </a:r>
          </a:p>
          <a:p>
            <a:r>
              <a:rPr lang="en-US" b="1" i="1" dirty="0"/>
              <a:t>(Refer to the fuel/water separator</a:t>
            </a:r>
            <a:r>
              <a:rPr lang="en-US" b="1" i="1" baseline="0" dirty="0"/>
              <a:t> section for inspection information.)</a:t>
            </a:r>
            <a:endParaRPr lang="en-US" b="1" i="1" dirty="0"/>
          </a:p>
          <a:p>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13</a:t>
            </a:fld>
            <a:endParaRPr lang="en-US"/>
          </a:p>
        </p:txBody>
      </p:sp>
    </p:spTree>
    <p:extLst>
      <p:ext uri="{BB962C8B-B14F-4D97-AF65-F5344CB8AC3E}">
        <p14:creationId xmlns:p14="http://schemas.microsoft.com/office/powerpoint/2010/main" val="23808879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Fuel/Water Separator</a:t>
            </a:r>
          </a:p>
          <a:p>
            <a:r>
              <a:rPr lang="en-US" dirty="0"/>
              <a:t>Water can severely damage components within the fuel injection system.</a:t>
            </a:r>
          </a:p>
          <a:p>
            <a:pPr marL="171450" indent="-171450">
              <a:buFont typeface="Arial" panose="020B0604020202020204" pitchFamily="34" charset="0"/>
              <a:buChar char="•"/>
            </a:pPr>
            <a:r>
              <a:rPr lang="en-US" dirty="0"/>
              <a:t>Ensure there are no leaks.</a:t>
            </a:r>
          </a:p>
          <a:p>
            <a:pPr marL="171450" indent="-171450">
              <a:buFont typeface="Arial" panose="020B0604020202020204" pitchFamily="34" charset="0"/>
              <a:buChar char="•"/>
            </a:pPr>
            <a:r>
              <a:rPr lang="en-US" dirty="0"/>
              <a:t>Drain at standard intervals or follow manufacturer’s recommendations.</a:t>
            </a:r>
          </a:p>
        </p:txBody>
      </p:sp>
      <p:sp>
        <p:nvSpPr>
          <p:cNvPr id="4" name="Slide Number Placeholder 3"/>
          <p:cNvSpPr>
            <a:spLocks noGrp="1"/>
          </p:cNvSpPr>
          <p:nvPr>
            <p:ph type="sldNum" sz="quarter" idx="10"/>
          </p:nvPr>
        </p:nvSpPr>
        <p:spPr/>
        <p:txBody>
          <a:bodyPr/>
          <a:lstStyle/>
          <a:p>
            <a:fld id="{365413E0-04AA-4F19-81FF-B377A549C9A2}" type="slidenum">
              <a:rPr lang="en-US" smtClean="0"/>
              <a:pPr/>
              <a:t>14</a:t>
            </a:fld>
            <a:endParaRPr lang="en-US"/>
          </a:p>
        </p:txBody>
      </p:sp>
    </p:spTree>
    <p:extLst>
      <p:ext uri="{BB962C8B-B14F-4D97-AF65-F5344CB8AC3E}">
        <p14:creationId xmlns:p14="http://schemas.microsoft.com/office/powerpoint/2010/main" val="41507603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Automatic Transmission Fluid</a:t>
            </a:r>
          </a:p>
          <a:p>
            <a:r>
              <a:rPr lang="en-US" dirty="0"/>
              <a:t>With the vehicle on level ground,</a:t>
            </a:r>
          </a:p>
          <a:p>
            <a:pPr marL="171450" indent="-171450">
              <a:buFont typeface="Arial" panose="020B0604020202020204" pitchFamily="34" charset="0"/>
              <a:buChar char="•"/>
            </a:pPr>
            <a:r>
              <a:rPr lang="en-US" dirty="0"/>
              <a:t>Ensure the transmission fluid level meets manufacturer's recommendations. </a:t>
            </a:r>
          </a:p>
          <a:p>
            <a:pPr marL="171450" indent="-171450">
              <a:buFont typeface="Arial" panose="020B0604020202020204" pitchFamily="34" charset="0"/>
              <a:buChar char="•"/>
            </a:pPr>
            <a:r>
              <a:rPr lang="en-US" dirty="0"/>
              <a:t>Ensure fluid is the correct consistency, color and does</a:t>
            </a:r>
            <a:r>
              <a:rPr lang="en-US" baseline="0" dirty="0"/>
              <a:t> not have a burnt smell</a:t>
            </a:r>
            <a:r>
              <a:rPr lang="en-US" dirty="0"/>
              <a:t>. </a:t>
            </a:r>
          </a:p>
          <a:p>
            <a:r>
              <a:rPr lang="en-US" dirty="0"/>
              <a:t>There are different procedures for checking the transmission fluid depending on manufacturer. </a:t>
            </a:r>
          </a:p>
          <a:p>
            <a:pPr marL="171450" indent="-171450">
              <a:buFont typeface="Arial" panose="020B0604020202020204" pitchFamily="34" charset="0"/>
              <a:buChar char="•"/>
            </a:pPr>
            <a:r>
              <a:rPr lang="en-US" dirty="0"/>
              <a:t>Some models need to be checked when the vehicle is off and the fluid is cold, some it needs to be running and at operating temperatures. </a:t>
            </a:r>
          </a:p>
          <a:p>
            <a:pPr marL="171450" indent="-171450">
              <a:buFont typeface="Arial" panose="020B0604020202020204" pitchFamily="34" charset="0"/>
              <a:buChar char="•"/>
            </a:pPr>
            <a:r>
              <a:rPr lang="en-US" dirty="0"/>
              <a:t>Check the vehicle operator's manual for the correct procedure for your vehicle.</a:t>
            </a:r>
          </a:p>
        </p:txBody>
      </p:sp>
      <p:sp>
        <p:nvSpPr>
          <p:cNvPr id="4" name="Slide Number Placeholder 3"/>
          <p:cNvSpPr>
            <a:spLocks noGrp="1"/>
          </p:cNvSpPr>
          <p:nvPr>
            <p:ph type="sldNum" sz="quarter" idx="10"/>
          </p:nvPr>
        </p:nvSpPr>
        <p:spPr/>
        <p:txBody>
          <a:bodyPr/>
          <a:lstStyle/>
          <a:p>
            <a:fld id="{365413E0-04AA-4F19-81FF-B377A549C9A2}" type="slidenum">
              <a:rPr lang="en-US" smtClean="0"/>
              <a:pPr/>
              <a:t>15</a:t>
            </a:fld>
            <a:endParaRPr lang="en-US"/>
          </a:p>
        </p:txBody>
      </p:sp>
    </p:spTree>
    <p:extLst>
      <p:ext uri="{BB962C8B-B14F-4D97-AF65-F5344CB8AC3E}">
        <p14:creationId xmlns:p14="http://schemas.microsoft.com/office/powerpoint/2010/main" val="33614460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Fan and Fan Belts</a:t>
            </a:r>
            <a:endParaRPr lang="en-US" u="sng" dirty="0"/>
          </a:p>
          <a:p>
            <a:pPr marL="171450" indent="-171450">
              <a:buFont typeface="Arial" panose="020B0604020202020204" pitchFamily="34" charset="0"/>
              <a:buChar char="•"/>
            </a:pPr>
            <a:r>
              <a:rPr lang="en-US" dirty="0"/>
              <a:t>Ensure the fan moves freely, has no cracks, and blades are tight.  </a:t>
            </a:r>
          </a:p>
          <a:p>
            <a:pPr marL="171450" indent="-171450">
              <a:buFont typeface="Arial" panose="020B0604020202020204" pitchFamily="34" charset="0"/>
              <a:buChar char="•"/>
            </a:pPr>
            <a:r>
              <a:rPr lang="en-US" dirty="0"/>
              <a:t>Look for chips where the fan may have contacted the shroud.</a:t>
            </a:r>
          </a:p>
          <a:p>
            <a:pPr marL="171450" indent="-171450">
              <a:buFont typeface="Arial" panose="020B0604020202020204" pitchFamily="34" charset="0"/>
              <a:buChar char="•"/>
            </a:pPr>
            <a:r>
              <a:rPr lang="en-US" dirty="0"/>
              <a:t>Check tension of belts.</a:t>
            </a:r>
          </a:p>
          <a:p>
            <a:pPr marL="628650" lvl="1" indent="-171450">
              <a:buFont typeface="Wingdings" panose="05000000000000000000" pitchFamily="2" charset="2"/>
              <a:buChar char="§"/>
            </a:pPr>
            <a:r>
              <a:rPr lang="en-US" dirty="0"/>
              <a:t>Some vehicles have a tensioner gauge built into the system.</a:t>
            </a:r>
          </a:p>
          <a:p>
            <a:pPr marL="171450" indent="-171450">
              <a:buFont typeface="Arial" panose="020B0604020202020204" pitchFamily="34" charset="0"/>
              <a:buChar char="•"/>
            </a:pPr>
            <a:r>
              <a:rPr lang="en-US" dirty="0"/>
              <a:t>Visually inspect belts for wear, frays, or cracks on the drive side of the belt.</a:t>
            </a:r>
          </a:p>
          <a:p>
            <a:pPr marL="628650" lvl="1" indent="-171450">
              <a:buFont typeface="Wingdings" panose="05000000000000000000" pitchFamily="2" charset="2"/>
              <a:buChar char="§"/>
            </a:pPr>
            <a:r>
              <a:rPr lang="en-US" dirty="0"/>
              <a:t>  Worn fan belts can brake without warning.</a:t>
            </a:r>
          </a:p>
          <a:p>
            <a:pPr marL="628650" lvl="1" indent="-171450">
              <a:buFont typeface="Wingdings" panose="05000000000000000000" pitchFamily="2" charset="2"/>
              <a:buChar char="§"/>
            </a:pPr>
            <a:r>
              <a:rPr lang="en-US" dirty="0"/>
              <a:t>  A loose belt can slip, causing steering,</a:t>
            </a:r>
            <a:r>
              <a:rPr lang="en-US" baseline="0" dirty="0"/>
              <a:t> </a:t>
            </a:r>
            <a:r>
              <a:rPr lang="en-US" dirty="0"/>
              <a:t>cooling, and charging problems.</a:t>
            </a:r>
          </a:p>
        </p:txBody>
      </p:sp>
      <p:sp>
        <p:nvSpPr>
          <p:cNvPr id="4" name="Slide Number Placeholder 3"/>
          <p:cNvSpPr>
            <a:spLocks noGrp="1"/>
          </p:cNvSpPr>
          <p:nvPr>
            <p:ph type="sldNum" sz="quarter" idx="10"/>
          </p:nvPr>
        </p:nvSpPr>
        <p:spPr/>
        <p:txBody>
          <a:bodyPr/>
          <a:lstStyle/>
          <a:p>
            <a:fld id="{365413E0-04AA-4F19-81FF-B377A549C9A2}" type="slidenum">
              <a:rPr lang="en-US" smtClean="0"/>
              <a:pPr/>
              <a:t>16</a:t>
            </a:fld>
            <a:endParaRPr lang="en-US"/>
          </a:p>
        </p:txBody>
      </p:sp>
    </p:spTree>
    <p:extLst>
      <p:ext uri="{BB962C8B-B14F-4D97-AF65-F5344CB8AC3E}">
        <p14:creationId xmlns:p14="http://schemas.microsoft.com/office/powerpoint/2010/main" val="37274014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Driver Side Front Tire, Rim, Hub and Suspension</a:t>
            </a:r>
          </a:p>
          <a:p>
            <a:pPr marL="171450" indent="-171450">
              <a:buFont typeface="Arial" panose="020B0604020202020204" pitchFamily="34" charset="0"/>
              <a:buChar char="•"/>
            </a:pPr>
            <a:r>
              <a:rPr lang="en-US" dirty="0"/>
              <a:t>Ensure lug nuts are present and tight. </a:t>
            </a:r>
          </a:p>
          <a:p>
            <a:pPr marL="628650" lvl="1" indent="-171450">
              <a:buFont typeface="Wingdings" panose="05000000000000000000" pitchFamily="2" charset="2"/>
              <a:buChar char="§"/>
            </a:pPr>
            <a:r>
              <a:rPr lang="en-US" i="0" dirty="0"/>
              <a:t>Look for rust stains on steel wheels</a:t>
            </a:r>
            <a:r>
              <a:rPr lang="en-US" i="0" baseline="0" dirty="0"/>
              <a:t> and black streaks on aluminum wheels; stains indicate a loose lug nut.</a:t>
            </a:r>
            <a:endParaRPr lang="en-US" i="0" dirty="0"/>
          </a:p>
          <a:p>
            <a:pPr marL="628650" lvl="1" indent="-171450">
              <a:buFont typeface="Wingdings" panose="05000000000000000000" pitchFamily="2" charset="2"/>
              <a:buChar char="§"/>
            </a:pPr>
            <a:r>
              <a:rPr lang="en-US" i="0" dirty="0"/>
              <a:t>Loose lug nuts can cause severe</a:t>
            </a:r>
            <a:r>
              <a:rPr lang="en-US" i="0" baseline="0" dirty="0"/>
              <a:t> </a:t>
            </a:r>
            <a:r>
              <a:rPr lang="en-US" i="0" dirty="0"/>
              <a:t>stress and wear</a:t>
            </a:r>
            <a:r>
              <a:rPr lang="en-US" i="0" baseline="0" dirty="0"/>
              <a:t> </a:t>
            </a:r>
            <a:r>
              <a:rPr lang="en-US" i="0" dirty="0"/>
              <a:t>on the wheel studs,</a:t>
            </a:r>
            <a:r>
              <a:rPr lang="en-US" i="0" baseline="0" dirty="0"/>
              <a:t> not to mention the potential for loss of control while driving.</a:t>
            </a:r>
            <a:endParaRPr lang="en-US" i="0" dirty="0"/>
          </a:p>
          <a:p>
            <a:pPr marL="171450" indent="-171450">
              <a:buFont typeface="Arial" panose="020B0604020202020204" pitchFamily="34" charset="0"/>
              <a:buChar char="•"/>
            </a:pPr>
            <a:r>
              <a:rPr lang="en-US" dirty="0"/>
              <a:t>Inspect rims for damage and proper mounting.</a:t>
            </a:r>
          </a:p>
          <a:p>
            <a:pPr marL="628650" lvl="1" indent="-171450">
              <a:buFont typeface="Wingdings" panose="05000000000000000000" pitchFamily="2" charset="2"/>
              <a:buChar char="§"/>
            </a:pPr>
            <a:r>
              <a:rPr lang="en-US" i="0" baseline="0" dirty="0"/>
              <a:t>Ensure valve stems of “inside” duals are lined up and accessible.</a:t>
            </a:r>
          </a:p>
          <a:p>
            <a:pPr marL="628650" lvl="1" indent="-171450">
              <a:buFont typeface="Wingdings" panose="05000000000000000000" pitchFamily="2" charset="2"/>
              <a:buChar char="§"/>
            </a:pPr>
            <a:r>
              <a:rPr lang="en-US" i="0" baseline="0" dirty="0"/>
              <a:t>Look for dents and cracks.</a:t>
            </a:r>
            <a:endParaRPr lang="en-US" i="0" dirty="0"/>
          </a:p>
          <a:p>
            <a:pPr marL="171450" indent="-171450">
              <a:buFont typeface="Arial" panose="020B0604020202020204" pitchFamily="34" charset="0"/>
              <a:buChar char="•"/>
            </a:pPr>
            <a:r>
              <a:rPr lang="en-US" dirty="0"/>
              <a:t>Check manual hubs,</a:t>
            </a:r>
            <a:r>
              <a:rPr lang="en-US" baseline="0" dirty="0"/>
              <a:t> if equipped.</a:t>
            </a:r>
            <a:endParaRPr lang="en-US" dirty="0"/>
          </a:p>
          <a:p>
            <a:pPr marL="628650" marR="0" lvl="1" indent="-171450" algn="l" defTabSz="914400" rtl="0" eaLnBrk="1" fontAlgn="base" latinLnBrk="0" hangingPunct="1">
              <a:lnSpc>
                <a:spcPct val="100000"/>
              </a:lnSpc>
              <a:spcBef>
                <a:spcPct val="30000"/>
              </a:spcBef>
              <a:spcAft>
                <a:spcPct val="0"/>
              </a:spcAft>
              <a:buClrTx/>
              <a:buSzTx/>
              <a:buFont typeface="Wingdings" panose="05000000000000000000" pitchFamily="2" charset="2"/>
              <a:buChar char="§"/>
              <a:tabLst/>
              <a:defRPr/>
            </a:pPr>
            <a:r>
              <a:rPr lang="en-US" dirty="0"/>
              <a:t>Look for lubrication</a:t>
            </a:r>
            <a:r>
              <a:rPr lang="en-US" baseline="0" dirty="0"/>
              <a:t> </a:t>
            </a:r>
            <a:r>
              <a:rPr lang="en-US" dirty="0"/>
              <a:t>leaks. </a:t>
            </a:r>
          </a:p>
          <a:p>
            <a:pPr marL="628650" marR="0" lvl="1" indent="-171450" algn="l" defTabSz="914400" rtl="0" eaLnBrk="1" fontAlgn="base" latinLnBrk="0" hangingPunct="1">
              <a:lnSpc>
                <a:spcPct val="100000"/>
              </a:lnSpc>
              <a:spcBef>
                <a:spcPct val="30000"/>
              </a:spcBef>
              <a:spcAft>
                <a:spcPct val="0"/>
              </a:spcAft>
              <a:buClrTx/>
              <a:buSzTx/>
              <a:buFont typeface="Wingdings" panose="05000000000000000000" pitchFamily="2" charset="2"/>
              <a:buChar char="§"/>
              <a:tabLst/>
              <a:defRPr/>
            </a:pPr>
            <a:r>
              <a:rPr lang="en-US" dirty="0"/>
              <a:t>Ensure hub is in the “free” position.</a:t>
            </a:r>
          </a:p>
          <a:p>
            <a:r>
              <a:rPr lang="en-US" b="1" i="1" u="none" dirty="0"/>
              <a:t>(Brakes</a:t>
            </a:r>
            <a:r>
              <a:rPr lang="en-US" b="1" i="1" u="none" baseline="0" dirty="0"/>
              <a:t> will be discussed later.)</a:t>
            </a:r>
            <a:endParaRPr lang="en-US" b="1" i="1" u="none" dirty="0"/>
          </a:p>
          <a:p>
            <a:endParaRPr lang="en-US" i="1"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17</a:t>
            </a:fld>
            <a:endParaRPr lang="en-US"/>
          </a:p>
        </p:txBody>
      </p:sp>
    </p:spTree>
    <p:extLst>
      <p:ext uri="{BB962C8B-B14F-4D97-AF65-F5344CB8AC3E}">
        <p14:creationId xmlns:p14="http://schemas.microsoft.com/office/powerpoint/2010/main" val="286029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sz="1100" b="1" u="sng" dirty="0">
                <a:latin typeface="Arial" panose="020B0604020202020204" pitchFamily="34" charset="0"/>
                <a:cs typeface="Arial" panose="020B0604020202020204" pitchFamily="34" charset="0"/>
              </a:rPr>
              <a:t>Tire Damage, Wear, and Inflation</a:t>
            </a:r>
          </a:p>
          <a:p>
            <a:r>
              <a:rPr lang="en-US" sz="1100" dirty="0">
                <a:latin typeface="Arial" panose="020B0604020202020204" pitchFamily="34" charset="0"/>
                <a:cs typeface="Arial" panose="020B0604020202020204" pitchFamily="34" charset="0"/>
              </a:rPr>
              <a:t>Operators will perform exterior visual inspections of tires daily and prior to release from any incident. Visual inspections will include identifying signs of tire deterioration related to age, weather cracking, separation, bulges, holes, sidewall damage, tread depth, tread condition and uneven wear.</a:t>
            </a:r>
            <a:endParaRPr lang="en-US" sz="1100" b="1"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The WCF 600-series fire fleet vehicle tires that meet any of the following criteria will be replaced using WCF or benefiting activity funds as appropriate: </a:t>
            </a:r>
          </a:p>
          <a:p>
            <a:pPr lvl="1"/>
            <a:endParaRPr lang="en-US" sz="1100" i="1" u="none" dirty="0">
              <a:latin typeface="Arial" panose="020B0604020202020204" pitchFamily="34" charset="0"/>
              <a:cs typeface="Arial" panose="020B0604020202020204" pitchFamily="34" charset="0"/>
            </a:endParaRPr>
          </a:p>
          <a:p>
            <a:pPr lvl="1"/>
            <a:r>
              <a:rPr lang="en-US" sz="1100" i="1" u="none" dirty="0">
                <a:latin typeface="Arial" panose="020B0604020202020204" pitchFamily="34" charset="0"/>
                <a:cs typeface="Arial" panose="020B0604020202020204" pitchFamily="34" charset="0"/>
              </a:rPr>
              <a:t>Any tire in service six calendar years from the Department of Transportation (DOT) tire identification number (TIN) date of manufacture. Sidewall is cut, worn, or damaged to the extent that the steel or fabric ply cord is exposed. Excessive tread damage including cuts, holes or excessive numbers of missing tread lugs. Tread depth less than 4/32 of an inch. Visible bumps or knots related to tread or sidewall separation. Tire service technician recommendation.</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Comprehensive tire inspections of all tires—including spare tires—will be completed during required annual inspections/service and at 10,000-mile intervals. Comprehensive inspections will be completed by tire service technicians and will include interior and exterior visual inspection. </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All daily, post-incident and comprehensive tire inspections and tire replacement will be documented in the FEMPR. Replacement tires must meet vehicle specifications for size, load rating, speed rating and mission. For more information, refer to the FEMPR, manufacturer owner manuals, BLM Equipment Alert EA-2017-01, and the National Fire Equipment Program’s website (</a:t>
            </a:r>
            <a:r>
              <a:rPr lang="en-US" sz="1100" u="sng" dirty="0">
                <a:solidFill>
                  <a:srgbClr val="0000FF"/>
                </a:solidFill>
                <a:latin typeface="Arial" panose="020B0604020202020204" pitchFamily="34" charset="0"/>
                <a:cs typeface="Arial" panose="020B0604020202020204" pitchFamily="34" charset="0"/>
                <a:hlinkClick r:id="rId3"/>
              </a:rPr>
              <a:t>http://</a:t>
            </a:r>
            <a:r>
              <a:rPr lang="en-US" sz="1100" i="0" u="sng" dirty="0">
                <a:solidFill>
                  <a:srgbClr val="0000FF"/>
                </a:solidFill>
                <a:latin typeface="Arial" panose="020B0604020202020204" pitchFamily="34" charset="0"/>
                <a:cs typeface="Arial" panose="020B0604020202020204" pitchFamily="34" charset="0"/>
                <a:hlinkClick r:id="rId3"/>
              </a:rPr>
              <a:t>web.blm.gov/internal/fire/fire_ops/nfep.htm</a:t>
            </a:r>
            <a:r>
              <a:rPr lang="en-US" sz="1100" i="0" u="none" dirty="0">
                <a:latin typeface="Arial" panose="020B0604020202020204" pitchFamily="34" charset="0"/>
                <a:cs typeface="Arial" panose="020B0604020202020204" pitchFamily="34" charset="0"/>
              </a:rPr>
              <a:t>). </a:t>
            </a:r>
            <a:endParaRPr lang="en-US" sz="1100" i="0" kern="1200" dirty="0">
              <a:solidFill>
                <a:schemeClr val="tx1"/>
              </a:solidFill>
              <a:latin typeface="Arial" panose="020B0604020202020204" pitchFamily="34" charset="0"/>
              <a:ea typeface="+mn-ea"/>
              <a:cs typeface="Arial" panose="020B0604020202020204" pitchFamily="34" charset="0"/>
              <a:hlinkClick r:id="rId3"/>
            </a:endParaRPr>
          </a:p>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65413E0-04AA-4F19-81FF-B377A549C9A2}" type="slidenum">
              <a:rPr lang="en-US" smtClean="0"/>
              <a:pPr/>
              <a:t>18</a:t>
            </a:fld>
            <a:endParaRPr lang="en-US"/>
          </a:p>
        </p:txBody>
      </p:sp>
    </p:spTree>
    <p:extLst>
      <p:ext uri="{BB962C8B-B14F-4D97-AF65-F5344CB8AC3E}">
        <p14:creationId xmlns:p14="http://schemas.microsoft.com/office/powerpoint/2010/main" val="34753415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75" y="1588"/>
            <a:ext cx="7027863" cy="5270500"/>
          </a:xfrm>
        </p:spPr>
      </p:sp>
      <p:sp>
        <p:nvSpPr>
          <p:cNvPr id="3" name="Notes Placeholder 2"/>
          <p:cNvSpPr>
            <a:spLocks noGrp="1"/>
          </p:cNvSpPr>
          <p:nvPr>
            <p:ph type="body" idx="1"/>
          </p:nvPr>
        </p:nvSpPr>
        <p:spPr>
          <a:xfrm>
            <a:off x="228600" y="5272147"/>
            <a:ext cx="6858000" cy="4038600"/>
          </a:xfrm>
        </p:spPr>
        <p:txBody>
          <a:bodyPr/>
          <a:lstStyle/>
          <a:p>
            <a:r>
              <a:rPr lang="en-US" dirty="0"/>
              <a:t>There is a lot of information on your tires telling you how they affect performance. Understanding the tire labels for your vehicle is important for maintaining and buying new tires. </a:t>
            </a:r>
          </a:p>
          <a:p>
            <a:endParaRPr lang="en-US" dirty="0"/>
          </a:p>
          <a:p>
            <a:pPr lvl="1"/>
            <a:r>
              <a:rPr lang="en-US" i="1" dirty="0"/>
              <a:t>As tires age, they are more prone to failure. Some vehicle and tire manufacturers recommend replacing tires that are six to 10 years old, regardless of tread wear. You can determine how old your tire is by looking on the sidewall for your DOT Tire Identification Number (TIN). The last four digits of the TIN indicate the week and year the tire was made. If the TIN reads 0308, the tire was made in the third week of 2008. Look on both sides of the tire. The TIN may not be on both sides. – National Highway Traffic Safety Administration</a:t>
            </a:r>
          </a:p>
        </p:txBody>
      </p:sp>
      <p:sp>
        <p:nvSpPr>
          <p:cNvPr id="4" name="Slide Number Placeholder 3"/>
          <p:cNvSpPr>
            <a:spLocks noGrp="1"/>
          </p:cNvSpPr>
          <p:nvPr>
            <p:ph type="sldNum" sz="quarter" idx="10"/>
          </p:nvPr>
        </p:nvSpPr>
        <p:spPr/>
        <p:txBody>
          <a:bodyPr/>
          <a:lstStyle/>
          <a:p>
            <a:fld id="{365413E0-04AA-4F19-81FF-B377A549C9A2}" type="slidenum">
              <a:rPr lang="en-US" smtClean="0"/>
              <a:pPr/>
              <a:t>19</a:t>
            </a:fld>
            <a:endParaRPr lang="en-US"/>
          </a:p>
        </p:txBody>
      </p:sp>
      <p:pic>
        <p:nvPicPr>
          <p:cNvPr id="5" name="Picture 4"/>
          <p:cNvPicPr>
            <a:picLocks noChangeAspect="1"/>
          </p:cNvPicPr>
          <p:nvPr/>
        </p:nvPicPr>
        <p:blipFill>
          <a:blip r:embed="rId3"/>
          <a:stretch>
            <a:fillRect/>
          </a:stretch>
        </p:blipFill>
        <p:spPr>
          <a:xfrm>
            <a:off x="1589" y="5900874"/>
            <a:ext cx="7310437" cy="2160965"/>
          </a:xfrm>
          <a:prstGeom prst="rect">
            <a:avLst/>
          </a:prstGeom>
        </p:spPr>
      </p:pic>
    </p:spTree>
    <p:extLst>
      <p:ext uri="{BB962C8B-B14F-4D97-AF65-F5344CB8AC3E}">
        <p14:creationId xmlns:p14="http://schemas.microsoft.com/office/powerpoint/2010/main" val="3884423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2</a:t>
            </a:fld>
            <a:endParaRPr lang="en-US"/>
          </a:p>
        </p:txBody>
      </p:sp>
    </p:spTree>
    <p:extLst>
      <p:ext uri="{BB962C8B-B14F-4D97-AF65-F5344CB8AC3E}">
        <p14:creationId xmlns:p14="http://schemas.microsoft.com/office/powerpoint/2010/main" val="23139368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Leaf Springs and Mounts</a:t>
            </a:r>
          </a:p>
          <a:p>
            <a:pPr marL="171450" indent="-171450">
              <a:buFont typeface="Arial" panose="020B0604020202020204" pitchFamily="34" charset="0"/>
              <a:buChar char="•"/>
            </a:pPr>
            <a:r>
              <a:rPr lang="en-US" baseline="0" dirty="0"/>
              <a:t>Look for cracked, broken, missing leaf springs.</a:t>
            </a:r>
          </a:p>
          <a:p>
            <a:pPr marL="177547" indent="-177547">
              <a:lnSpc>
                <a:spcPct val="150000"/>
              </a:lnSpc>
              <a:buFont typeface="Arial" panose="020B0604020202020204" pitchFamily="34" charset="0"/>
              <a:buChar char="•"/>
            </a:pPr>
            <a:r>
              <a:rPr lang="en-US" baseline="0" dirty="0"/>
              <a:t>Inspect U-bolts and springs for proper alignment (out of align springs could be a broken center bolt).</a:t>
            </a:r>
          </a:p>
          <a:p>
            <a:pPr marL="177547" indent="-177547">
              <a:lnSpc>
                <a:spcPct val="150000"/>
              </a:lnSpc>
              <a:buFont typeface="Arial" panose="020B0604020202020204" pitchFamily="34" charset="0"/>
              <a:buChar char="•"/>
            </a:pPr>
            <a:r>
              <a:rPr lang="en-US" baseline="0" dirty="0"/>
              <a:t>Ensure U-bolts are tight.</a:t>
            </a:r>
          </a:p>
          <a:p>
            <a:pPr marL="177547" indent="-177547">
              <a:lnSpc>
                <a:spcPct val="150000"/>
              </a:lnSpc>
              <a:buFont typeface="Arial" panose="020B0604020202020204" pitchFamily="34" charset="0"/>
              <a:buChar char="•"/>
            </a:pPr>
            <a:r>
              <a:rPr lang="en-US" baseline="0" dirty="0"/>
              <a:t>Check spring hangers, shackles, and bushings for wear as well as cracks or breaks.</a:t>
            </a:r>
          </a:p>
          <a:p>
            <a:pPr marL="177547" indent="-177547">
              <a:lnSpc>
                <a:spcPct val="150000"/>
              </a:lnSpc>
              <a:buFont typeface="Arial" panose="020B0604020202020204" pitchFamily="34" charset="0"/>
              <a:buChar char="•"/>
            </a:pPr>
            <a:r>
              <a:rPr lang="en-US" baseline="0" dirty="0"/>
              <a:t>Check bump-stops for wear and damage.</a:t>
            </a:r>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20</a:t>
            </a:fld>
            <a:endParaRPr lang="en-US"/>
          </a:p>
        </p:txBody>
      </p:sp>
    </p:spTree>
    <p:extLst>
      <p:ext uri="{BB962C8B-B14F-4D97-AF65-F5344CB8AC3E}">
        <p14:creationId xmlns:p14="http://schemas.microsoft.com/office/powerpoint/2010/main" val="26358197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Shock Absorber</a:t>
            </a:r>
          </a:p>
          <a:p>
            <a:pPr marL="171450" indent="-171450">
              <a:buFont typeface="Arial" panose="020B0604020202020204" pitchFamily="34" charset="0"/>
              <a:buChar char="•"/>
            </a:pPr>
            <a:r>
              <a:rPr lang="en-US" dirty="0"/>
              <a:t>Inspect</a:t>
            </a:r>
            <a:r>
              <a:rPr lang="en-US" baseline="0" dirty="0"/>
              <a:t> shock absorber mounting hardware for tightness.</a:t>
            </a:r>
          </a:p>
          <a:p>
            <a:pPr marL="171450" indent="-171450">
              <a:buFont typeface="Arial" panose="020B0604020202020204" pitchFamily="34" charset="0"/>
              <a:buChar char="•"/>
            </a:pPr>
            <a:r>
              <a:rPr lang="en-US" baseline="0" dirty="0"/>
              <a:t>Ensure shock absorber is free from fluid leaks, and dents.</a:t>
            </a:r>
          </a:p>
        </p:txBody>
      </p:sp>
      <p:sp>
        <p:nvSpPr>
          <p:cNvPr id="4" name="Slide Number Placeholder 3"/>
          <p:cNvSpPr>
            <a:spLocks noGrp="1"/>
          </p:cNvSpPr>
          <p:nvPr>
            <p:ph type="sldNum" sz="quarter" idx="10"/>
          </p:nvPr>
        </p:nvSpPr>
        <p:spPr/>
        <p:txBody>
          <a:bodyPr/>
          <a:lstStyle/>
          <a:p>
            <a:fld id="{365413E0-04AA-4F19-81FF-B377A549C9A2}" type="slidenum">
              <a:rPr lang="en-US" smtClean="0"/>
              <a:pPr/>
              <a:t>21</a:t>
            </a:fld>
            <a:endParaRPr lang="en-US"/>
          </a:p>
        </p:txBody>
      </p:sp>
    </p:spTree>
    <p:extLst>
      <p:ext uri="{BB962C8B-B14F-4D97-AF65-F5344CB8AC3E}">
        <p14:creationId xmlns:p14="http://schemas.microsoft.com/office/powerpoint/2010/main" val="40067132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Steering Components</a:t>
            </a:r>
            <a:endParaRPr lang="en-US" b="1" u="sng" baseline="0" dirty="0"/>
          </a:p>
          <a:p>
            <a:pPr marL="177547" indent="-177547">
              <a:buFont typeface="Arial" panose="020B0604020202020204" pitchFamily="34" charset="0"/>
              <a:buChar char="•"/>
            </a:pPr>
            <a:r>
              <a:rPr lang="en-US" dirty="0"/>
              <a:t>Check</a:t>
            </a:r>
            <a:r>
              <a:rPr lang="en-US" baseline="0" dirty="0"/>
              <a:t> s</a:t>
            </a:r>
            <a:r>
              <a:rPr lang="en-US" dirty="0"/>
              <a:t>teering column for play in</a:t>
            </a:r>
            <a:r>
              <a:rPr lang="en-US" baseline="0" dirty="0"/>
              <a:t> the slip joint and universal joint.</a:t>
            </a:r>
            <a:endParaRPr lang="en-US" dirty="0"/>
          </a:p>
          <a:p>
            <a:pPr marL="177547" indent="-177547">
              <a:buFont typeface="Arial" panose="020B0604020202020204" pitchFamily="34" charset="0"/>
              <a:buChar char="•"/>
            </a:pPr>
            <a:r>
              <a:rPr lang="en-US" dirty="0"/>
              <a:t>Steering box should be free of leaks</a:t>
            </a:r>
            <a:r>
              <a:rPr lang="en-US" baseline="0" dirty="0"/>
              <a:t> and cracks</a:t>
            </a:r>
            <a:r>
              <a:rPr lang="en-US" dirty="0"/>
              <a:t> where the box bolts to the frame.</a:t>
            </a:r>
          </a:p>
          <a:p>
            <a:pPr marL="177547" indent="-177547">
              <a:buFont typeface="Arial" panose="020B0604020202020204" pitchFamily="34" charset="0"/>
              <a:buChar char="•"/>
            </a:pPr>
            <a:r>
              <a:rPr lang="en-US" dirty="0"/>
              <a:t>Ensure the Pitman arm and draglink are not </a:t>
            </a:r>
            <a:r>
              <a:rPr lang="en-US" baseline="0" dirty="0"/>
              <a:t>cracked or bent.</a:t>
            </a:r>
            <a:endParaRPr lang="en-US" dirty="0"/>
          </a:p>
          <a:p>
            <a:pPr marL="177547" indent="-177547">
              <a:buFont typeface="Arial" panose="020B0604020202020204" pitchFamily="34" charset="0"/>
              <a:buChar char="•"/>
            </a:pPr>
            <a:r>
              <a:rPr lang="en-US" dirty="0"/>
              <a:t>Check the steering knuckle for play.</a:t>
            </a:r>
          </a:p>
          <a:p>
            <a:pPr marL="177547" indent="-177547">
              <a:buFont typeface="Arial" panose="020B0604020202020204" pitchFamily="34" charset="0"/>
              <a:buChar char="•"/>
            </a:pPr>
            <a:r>
              <a:rPr lang="en-US" dirty="0"/>
              <a:t>Ensure joints and sockets are not worn or loose.</a:t>
            </a:r>
          </a:p>
          <a:p>
            <a:pPr marL="177547" indent="-177547">
              <a:buFont typeface="Arial" panose="020B0604020202020204" pitchFamily="34" charset="0"/>
              <a:buChar char="•"/>
            </a:pPr>
            <a:r>
              <a:rPr lang="en-US" dirty="0"/>
              <a:t>Check joints and sockets for loose or missing nuts, bolts, or cotter pins.</a:t>
            </a:r>
          </a:p>
        </p:txBody>
      </p:sp>
      <p:sp>
        <p:nvSpPr>
          <p:cNvPr id="4" name="Slide Number Placeholder 3"/>
          <p:cNvSpPr>
            <a:spLocks noGrp="1"/>
          </p:cNvSpPr>
          <p:nvPr>
            <p:ph type="sldNum" sz="quarter" idx="10"/>
          </p:nvPr>
        </p:nvSpPr>
        <p:spPr/>
        <p:txBody>
          <a:bodyPr/>
          <a:lstStyle/>
          <a:p>
            <a:fld id="{365413E0-04AA-4F19-81FF-B377A549C9A2}" type="slidenum">
              <a:rPr lang="en-US" smtClean="0"/>
              <a:pPr/>
              <a:t>22</a:t>
            </a:fld>
            <a:endParaRPr lang="en-US"/>
          </a:p>
        </p:txBody>
      </p:sp>
    </p:spTree>
    <p:extLst>
      <p:ext uri="{BB962C8B-B14F-4D97-AF65-F5344CB8AC3E}">
        <p14:creationId xmlns:p14="http://schemas.microsoft.com/office/powerpoint/2010/main" val="563702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Tie Rods and Sway Bars</a:t>
            </a:r>
          </a:p>
          <a:p>
            <a:r>
              <a:rPr lang="en-US" dirty="0"/>
              <a:t>Tie rods and sway bars are some of</a:t>
            </a:r>
            <a:r>
              <a:rPr lang="en-US" baseline="0" dirty="0"/>
              <a:t> the lowest parts on the vehicle and are susceptible to damage.  </a:t>
            </a:r>
          </a:p>
          <a:p>
            <a:pPr marL="171450" indent="-171450">
              <a:buFont typeface="Arial" panose="020B0604020202020204" pitchFamily="34" charset="0"/>
              <a:buChar char="•"/>
            </a:pPr>
            <a:r>
              <a:rPr lang="en-US" baseline="0" dirty="0"/>
              <a:t>Ensure tie rods and sway bars are not bent.</a:t>
            </a:r>
          </a:p>
          <a:p>
            <a:pPr marL="171450" indent="-171450">
              <a:buFont typeface="Arial" panose="020B0604020202020204" pitchFamily="34" charset="0"/>
              <a:buChar char="•"/>
            </a:pPr>
            <a:r>
              <a:rPr lang="en-US" baseline="0" dirty="0"/>
              <a:t>Ensure bushings and joints are not worn or loose. </a:t>
            </a:r>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23</a:t>
            </a:fld>
            <a:endParaRPr lang="en-US"/>
          </a:p>
        </p:txBody>
      </p:sp>
    </p:spTree>
    <p:extLst>
      <p:ext uri="{BB962C8B-B14F-4D97-AF65-F5344CB8AC3E}">
        <p14:creationId xmlns:p14="http://schemas.microsoft.com/office/powerpoint/2010/main" val="23834490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Front Bumper and Wheel Chocks</a:t>
            </a:r>
          </a:p>
          <a:p>
            <a:pPr marL="171450" indent="-171450">
              <a:buFont typeface="Arial" panose="020B0604020202020204" pitchFamily="34" charset="0"/>
              <a:buChar char="•"/>
            </a:pPr>
            <a:r>
              <a:rPr lang="en-US" dirty="0"/>
              <a:t>Ensure brush guard, license plate, and skid plate are present, free of damage, and all mounting hardware is tight. </a:t>
            </a:r>
          </a:p>
          <a:p>
            <a:pPr marL="171450" indent="-171450">
              <a:buFont typeface="Arial" panose="020B0604020202020204" pitchFamily="34" charset="0"/>
              <a:buChar char="•"/>
            </a:pPr>
            <a:r>
              <a:rPr lang="en-US" dirty="0"/>
              <a:t>Ensure both wheel chocks are present and the retention mechanisms on the wheel chock holders function properly.</a:t>
            </a:r>
          </a:p>
        </p:txBody>
      </p:sp>
      <p:sp>
        <p:nvSpPr>
          <p:cNvPr id="4" name="Slide Number Placeholder 3"/>
          <p:cNvSpPr>
            <a:spLocks noGrp="1"/>
          </p:cNvSpPr>
          <p:nvPr>
            <p:ph type="sldNum" sz="quarter" idx="10"/>
          </p:nvPr>
        </p:nvSpPr>
        <p:spPr/>
        <p:txBody>
          <a:bodyPr/>
          <a:lstStyle/>
          <a:p>
            <a:fld id="{365413E0-04AA-4F19-81FF-B377A549C9A2}" type="slidenum">
              <a:rPr lang="en-US" smtClean="0"/>
              <a:pPr/>
              <a:t>24</a:t>
            </a:fld>
            <a:endParaRPr lang="en-US"/>
          </a:p>
        </p:txBody>
      </p:sp>
    </p:spTree>
    <p:extLst>
      <p:ext uri="{BB962C8B-B14F-4D97-AF65-F5344CB8AC3E}">
        <p14:creationId xmlns:p14="http://schemas.microsoft.com/office/powerpoint/2010/main" val="23625071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Coolant Level, Radiators, and Hoses</a:t>
            </a:r>
          </a:p>
          <a:p>
            <a:pPr marL="171450" indent="-171450">
              <a:buFont typeface="Arial" panose="020B0604020202020204" pitchFamily="34" charset="0"/>
              <a:buChar char="•"/>
            </a:pPr>
            <a:r>
              <a:rPr lang="en-US" dirty="0"/>
              <a:t>Check the coolant level and add if needed. </a:t>
            </a:r>
          </a:p>
          <a:p>
            <a:pPr marL="628650" lvl="1" indent="-171450">
              <a:buFont typeface="Wingdings" panose="05000000000000000000" pitchFamily="2" charset="2"/>
              <a:buChar char="§"/>
            </a:pPr>
            <a:r>
              <a:rPr lang="en-US" dirty="0"/>
              <a:t>Frequently adding coolant could be a sign of an external leak or an</a:t>
            </a:r>
            <a:r>
              <a:rPr lang="en-US" baseline="0" dirty="0"/>
              <a:t> internal motor </a:t>
            </a:r>
            <a:r>
              <a:rPr lang="en-US" dirty="0"/>
              <a:t>problem. </a:t>
            </a:r>
          </a:p>
          <a:p>
            <a:pPr marL="171450" indent="-171450">
              <a:buFont typeface="Arial" panose="020B0604020202020204" pitchFamily="34" charset="0"/>
              <a:buChar char="•"/>
            </a:pPr>
            <a:r>
              <a:rPr lang="en-US" dirty="0"/>
              <a:t>Check coolant color. </a:t>
            </a:r>
          </a:p>
          <a:p>
            <a:pPr marL="171450" indent="-171450">
              <a:buFont typeface="Arial" panose="020B0604020202020204" pitchFamily="34" charset="0"/>
              <a:buChar char="•"/>
            </a:pPr>
            <a:r>
              <a:rPr lang="en-US" dirty="0"/>
              <a:t>Check hoses for leaks, signs of wear, bulging, or cracking and hose clamps for tightness. </a:t>
            </a:r>
          </a:p>
          <a:p>
            <a:pPr marL="171450" indent="-171450">
              <a:buFont typeface="Arial" panose="020B0604020202020204" pitchFamily="34" charset="0"/>
              <a:buChar char="•"/>
            </a:pPr>
            <a:r>
              <a:rPr lang="en-US" dirty="0"/>
              <a:t>Check for signs of pooled or evaporated coolant around major engine components. </a:t>
            </a:r>
          </a:p>
          <a:p>
            <a:pPr marL="457200" lvl="1" indent="0">
              <a:buFont typeface="Arial" panose="020B0604020202020204" pitchFamily="34" charset="0"/>
              <a:buNone/>
            </a:pPr>
            <a:r>
              <a:rPr lang="en-US" i="1" dirty="0"/>
              <a:t>Chassis manufacturers have started using different coolant with very specific requirements. </a:t>
            </a:r>
            <a:r>
              <a:rPr lang="en-US" b="1" i="1" dirty="0"/>
              <a:t>DO NOT mix different types of coolant! </a:t>
            </a:r>
            <a:r>
              <a:rPr lang="en-US" i="1" dirty="0"/>
              <a:t>Check the chassis operator's/owner's manual to ensure you are using the correct coolant to prevent damage and voiding the warranty. </a:t>
            </a:r>
          </a:p>
          <a:p>
            <a:pPr marL="0" lvl="0" indent="0">
              <a:buFont typeface="Arial" panose="020B0604020202020204" pitchFamily="34" charset="0"/>
              <a:buNone/>
            </a:pPr>
            <a:r>
              <a:rPr lang="en-US" dirty="0"/>
              <a:t>Without proper coolant levels</a:t>
            </a:r>
            <a:r>
              <a:rPr lang="en-US" baseline="0" dirty="0"/>
              <a:t> </a:t>
            </a:r>
            <a:r>
              <a:rPr lang="en-US" dirty="0"/>
              <a:t>the motor may overheat causing numerous</a:t>
            </a:r>
            <a:r>
              <a:rPr lang="en-US" baseline="0" dirty="0"/>
              <a:t> </a:t>
            </a:r>
            <a:r>
              <a:rPr lang="en-US" dirty="0"/>
              <a:t>problems.</a:t>
            </a:r>
          </a:p>
        </p:txBody>
      </p:sp>
      <p:sp>
        <p:nvSpPr>
          <p:cNvPr id="4" name="Slide Number Placeholder 3"/>
          <p:cNvSpPr>
            <a:spLocks noGrp="1"/>
          </p:cNvSpPr>
          <p:nvPr>
            <p:ph type="sldNum" sz="quarter" idx="10"/>
          </p:nvPr>
        </p:nvSpPr>
        <p:spPr/>
        <p:txBody>
          <a:bodyPr/>
          <a:lstStyle/>
          <a:p>
            <a:fld id="{365413E0-04AA-4F19-81FF-B377A549C9A2}" type="slidenum">
              <a:rPr lang="en-US" smtClean="0"/>
              <a:pPr/>
              <a:t>25</a:t>
            </a:fld>
            <a:endParaRPr lang="en-US"/>
          </a:p>
        </p:txBody>
      </p:sp>
    </p:spTree>
    <p:extLst>
      <p:ext uri="{BB962C8B-B14F-4D97-AF65-F5344CB8AC3E}">
        <p14:creationId xmlns:p14="http://schemas.microsoft.com/office/powerpoint/2010/main" val="7302844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Radiator/Cooling</a:t>
            </a:r>
            <a:r>
              <a:rPr lang="en-US" b="1" u="sng" baseline="0" dirty="0"/>
              <a:t> System</a:t>
            </a:r>
          </a:p>
          <a:p>
            <a:r>
              <a:rPr lang="en-US" sz="1200" kern="1200" dirty="0">
                <a:solidFill>
                  <a:schemeClr val="tx1"/>
                </a:solidFill>
                <a:effectLst/>
                <a:latin typeface="Arial" charset="0"/>
                <a:ea typeface="+mn-ea"/>
                <a:cs typeface="+mn-cs"/>
              </a:rPr>
              <a:t>In modern vehicles, the radiator/cooling system is comprised of various components.  Aside from the primary radiator, other components or groups of components include the fan, secondary radiator/intercooler, engine oil cooler, transmission cooler, and air conditioner condenser. </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These coolers are constructed with aluminum fins that can become plugged with sagebrush, plant seeds, dust, dirt, and other contaminants.  Debris can become lodged between stacked fins.  </a:t>
            </a:r>
          </a:p>
          <a:p>
            <a:pPr marL="171450" indent="-171450">
              <a:buFont typeface="Arial" panose="020B0604020202020204" pitchFamily="34" charset="0"/>
              <a:buChar char="•"/>
            </a:pPr>
            <a:r>
              <a:rPr lang="en-US" baseline="0" dirty="0"/>
              <a:t>Periodically check the radiator/cooling system for the buildup of foreign matter, and have it removed.  </a:t>
            </a:r>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26</a:t>
            </a:fld>
            <a:endParaRPr lang="en-US"/>
          </a:p>
        </p:txBody>
      </p:sp>
    </p:spTree>
    <p:extLst>
      <p:ext uri="{BB962C8B-B14F-4D97-AF65-F5344CB8AC3E}">
        <p14:creationId xmlns:p14="http://schemas.microsoft.com/office/powerpoint/2010/main" val="19216177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dirty="0"/>
              <a:t>You can use compressed air to clean the radiator/cooling system</a:t>
            </a:r>
            <a:r>
              <a:rPr lang="en-US" baseline="0" dirty="0"/>
              <a:t> with a variety of tools that can be store bought or homemade.  The tool in this picture can be found by a simple internet search using the term “air comb.”</a:t>
            </a:r>
          </a:p>
          <a:p>
            <a:r>
              <a:rPr lang="en-US" b="1" baseline="0" dirty="0"/>
              <a:t>DO NOT use pressurized water to clean the radiator as the force is too great and will flatten the aluminum fins, reducing the system’s ability to cool.</a:t>
            </a:r>
            <a:endParaRPr lang="en-US" b="1"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27</a:t>
            </a:fld>
            <a:endParaRPr lang="en-US"/>
          </a:p>
        </p:txBody>
      </p:sp>
    </p:spTree>
    <p:extLst>
      <p:ext uri="{BB962C8B-B14F-4D97-AF65-F5344CB8AC3E}">
        <p14:creationId xmlns:p14="http://schemas.microsoft.com/office/powerpoint/2010/main" val="3488816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dirty="0"/>
              <a:t>This radiator was pulled off a Nevada engine that was overheating after only one and a half seasons.</a:t>
            </a:r>
          </a:p>
        </p:txBody>
      </p:sp>
      <p:sp>
        <p:nvSpPr>
          <p:cNvPr id="4" name="Slide Number Placeholder 3"/>
          <p:cNvSpPr>
            <a:spLocks noGrp="1"/>
          </p:cNvSpPr>
          <p:nvPr>
            <p:ph type="sldNum" sz="quarter" idx="10"/>
          </p:nvPr>
        </p:nvSpPr>
        <p:spPr/>
        <p:txBody>
          <a:bodyPr/>
          <a:lstStyle/>
          <a:p>
            <a:fld id="{365413E0-04AA-4F19-81FF-B377A549C9A2}" type="slidenum">
              <a:rPr lang="en-US" smtClean="0"/>
              <a:pPr/>
              <a:t>28</a:t>
            </a:fld>
            <a:endParaRPr lang="en-US"/>
          </a:p>
        </p:txBody>
      </p:sp>
    </p:spTree>
    <p:extLst>
      <p:ext uri="{BB962C8B-B14F-4D97-AF65-F5344CB8AC3E}">
        <p14:creationId xmlns:p14="http://schemas.microsoft.com/office/powerpoint/2010/main" val="7183134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Air Filters</a:t>
            </a:r>
            <a:r>
              <a:rPr lang="en-US" b="0" u="none" baseline="0" dirty="0"/>
              <a:t> (</a:t>
            </a:r>
            <a:r>
              <a:rPr lang="en-US" dirty="0"/>
              <a:t>including air conditioner, cabin, and ember separators)</a:t>
            </a:r>
          </a:p>
          <a:p>
            <a:r>
              <a:rPr lang="en-US" dirty="0"/>
              <a:t>Follow</a:t>
            </a:r>
            <a:r>
              <a:rPr lang="en-US" baseline="0" dirty="0"/>
              <a:t> manufacturer’s instructions for disassembly of the air filter assembly.</a:t>
            </a:r>
            <a:endParaRPr lang="en-US" dirty="0"/>
          </a:p>
          <a:p>
            <a:pPr marL="171450" indent="-171450">
              <a:buFont typeface="Arial" panose="020B0604020202020204" pitchFamily="34" charset="0"/>
              <a:buChar char="•"/>
            </a:pPr>
            <a:r>
              <a:rPr lang="en-US" dirty="0"/>
              <a:t>Carefully inspect filters, mounting brackets, inlet hose connections, and fittings.</a:t>
            </a:r>
          </a:p>
          <a:p>
            <a:pPr marL="628650" lvl="1" indent="-171450">
              <a:buFont typeface="Wingdings" panose="05000000000000000000" pitchFamily="2" charset="2"/>
              <a:buChar char="§"/>
            </a:pPr>
            <a:r>
              <a:rPr lang="en-US" dirty="0"/>
              <a:t>Dirty air filters can cause loss of power and engine damage.</a:t>
            </a:r>
          </a:p>
          <a:p>
            <a:pPr marL="171450" indent="-171450">
              <a:buFont typeface="Arial" panose="020B0604020202020204" pitchFamily="34" charset="0"/>
              <a:buChar char="•"/>
            </a:pPr>
            <a:r>
              <a:rPr lang="en-US" dirty="0"/>
              <a:t>Inspect gasket and sealing surface areas.</a:t>
            </a:r>
          </a:p>
          <a:p>
            <a:pPr marL="171450" indent="-171450">
              <a:buFont typeface="Arial" panose="020B0604020202020204" pitchFamily="34" charset="0"/>
              <a:buChar char="•"/>
            </a:pPr>
            <a:r>
              <a:rPr lang="en-US" dirty="0"/>
              <a:t>Replace service element, if needed.</a:t>
            </a:r>
          </a:p>
          <a:p>
            <a:pPr marL="171450" indent="-171450">
              <a:buFont typeface="Arial" panose="020B0604020202020204" pitchFamily="34" charset="0"/>
              <a:buChar char="•"/>
            </a:pPr>
            <a:r>
              <a:rPr lang="en-US" dirty="0"/>
              <a:t>Ensure ember separators are clear of debris.</a:t>
            </a:r>
          </a:p>
          <a:p>
            <a:pPr marL="628650" lvl="1" indent="-171450">
              <a:buFont typeface="Wingdings" panose="05000000000000000000" pitchFamily="2" charset="2"/>
              <a:buChar char="§"/>
            </a:pPr>
            <a:r>
              <a:rPr lang="en-US" dirty="0"/>
              <a:t>If the ember separator is plugged, the engine may fail to start.</a:t>
            </a:r>
          </a:p>
          <a:p>
            <a:endParaRPr lang="en-US" b="1" u="sng" dirty="0"/>
          </a:p>
          <a:p>
            <a:r>
              <a:rPr lang="en-US" b="1" u="sng" dirty="0"/>
              <a:t>DO NOT USE COMPRESSED AIR TO BLOW OUT THE AIR FILTER</a:t>
            </a:r>
            <a:r>
              <a:rPr lang="en-US" dirty="0"/>
              <a:t>.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Doing so will create small unseen holes that allow dust to slip through and damage the engine components.</a:t>
            </a:r>
            <a:r>
              <a:rPr lang="en-US" baseline="0" dirty="0"/>
              <a:t> </a:t>
            </a:r>
          </a:p>
          <a:p>
            <a:pPr marL="171450" lvl="0" indent="-171450">
              <a:buFont typeface="Arial" panose="020B0604020202020204" pitchFamily="34" charset="0"/>
              <a:buChar char="•"/>
            </a:pPr>
            <a:r>
              <a:rPr lang="en-US" dirty="0"/>
              <a:t>Filter elements can be lightly tapped to dislodge the dust and/or vacuumed out to extend the service life. </a:t>
            </a:r>
            <a:r>
              <a:rPr lang="en-US" b="1" i="1" dirty="0"/>
              <a:t>If in doubt, replace the filter.</a:t>
            </a:r>
          </a:p>
          <a:p>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29</a:t>
            </a:fld>
            <a:endParaRPr lang="en-US"/>
          </a:p>
        </p:txBody>
      </p:sp>
    </p:spTree>
    <p:extLst>
      <p:ext uri="{BB962C8B-B14F-4D97-AF65-F5344CB8AC3E}">
        <p14:creationId xmlns:p14="http://schemas.microsoft.com/office/powerpoint/2010/main" val="340463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dirty="0"/>
              <a:t>Fire Equipment Maintenance</a:t>
            </a:r>
            <a:r>
              <a:rPr lang="en-US" b="1" baseline="0" dirty="0"/>
              <a:t> Procedure and Record (FEMPR) </a:t>
            </a:r>
          </a:p>
          <a:p>
            <a:r>
              <a:rPr lang="en-US" dirty="0"/>
              <a:t>The FEMPR is the</a:t>
            </a:r>
            <a:r>
              <a:rPr lang="en-US" baseline="0" dirty="0"/>
              <a:t> documentation tool required by the BLM to record various mechanical procedures that the engine operator performs on the equipment.</a:t>
            </a:r>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3</a:t>
            </a:fld>
            <a:endParaRPr lang="en-US"/>
          </a:p>
        </p:txBody>
      </p:sp>
    </p:spTree>
    <p:extLst>
      <p:ext uri="{BB962C8B-B14F-4D97-AF65-F5344CB8AC3E}">
        <p14:creationId xmlns:p14="http://schemas.microsoft.com/office/powerpoint/2010/main" val="19347022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Air Filter Restriction Gauge</a:t>
            </a:r>
          </a:p>
          <a:p>
            <a:pPr marL="171450" indent="-171450">
              <a:buFont typeface="Arial" panose="020B0604020202020204" pitchFamily="34" charset="0"/>
              <a:buChar char="•"/>
            </a:pPr>
            <a:r>
              <a:rPr lang="en-US" dirty="0"/>
              <a:t>Check air filter restriction gauge.</a:t>
            </a:r>
          </a:p>
          <a:p>
            <a:pPr marL="171450" indent="-171450">
              <a:buFont typeface="Arial" panose="020B0604020202020204" pitchFamily="34" charset="0"/>
              <a:buChar char="•"/>
            </a:pPr>
            <a:r>
              <a:rPr lang="en-US" dirty="0"/>
              <a:t>Reset the</a:t>
            </a:r>
            <a:r>
              <a:rPr lang="en-US" baseline="0" dirty="0"/>
              <a:t> air filter restriction </a:t>
            </a:r>
            <a:r>
              <a:rPr lang="en-US" dirty="0"/>
              <a:t>gauge after a filter change.</a:t>
            </a:r>
          </a:p>
        </p:txBody>
      </p:sp>
      <p:sp>
        <p:nvSpPr>
          <p:cNvPr id="4" name="Slide Number Placeholder 3"/>
          <p:cNvSpPr>
            <a:spLocks noGrp="1"/>
          </p:cNvSpPr>
          <p:nvPr>
            <p:ph type="sldNum" sz="quarter" idx="10"/>
          </p:nvPr>
        </p:nvSpPr>
        <p:spPr/>
        <p:txBody>
          <a:bodyPr/>
          <a:lstStyle/>
          <a:p>
            <a:fld id="{365413E0-04AA-4F19-81FF-B377A549C9A2}" type="slidenum">
              <a:rPr lang="en-US" smtClean="0"/>
              <a:pPr/>
              <a:t>30</a:t>
            </a:fld>
            <a:endParaRPr lang="en-US"/>
          </a:p>
        </p:txBody>
      </p:sp>
    </p:spTree>
    <p:extLst>
      <p:ext uri="{BB962C8B-B14F-4D97-AF65-F5344CB8AC3E}">
        <p14:creationId xmlns:p14="http://schemas.microsoft.com/office/powerpoint/2010/main" val="25794895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Hoses</a:t>
            </a:r>
          </a:p>
          <a:p>
            <a:pPr marL="171450" indent="-171450">
              <a:buFont typeface="Arial" panose="020B0604020202020204" pitchFamily="34" charset="0"/>
              <a:buChar char="•"/>
            </a:pPr>
            <a:r>
              <a:rPr lang="en-US" dirty="0"/>
              <a:t>Check hoses for leaks, signs of wear, bulging, or cracking.</a:t>
            </a:r>
          </a:p>
          <a:p>
            <a:pPr marL="171450" indent="-171450">
              <a:buFont typeface="Arial" panose="020B0604020202020204" pitchFamily="34" charset="0"/>
              <a:buChar char="•"/>
            </a:pPr>
            <a:r>
              <a:rPr lang="en-US" dirty="0"/>
              <a:t>Check hose clamps for tightness. </a:t>
            </a:r>
          </a:p>
          <a:p>
            <a:pPr marL="171450" indent="-171450">
              <a:buFont typeface="Arial" panose="020B0604020202020204" pitchFamily="34" charset="0"/>
              <a:buChar char="•"/>
            </a:pPr>
            <a:r>
              <a:rPr lang="en-US" dirty="0"/>
              <a:t>Check for signs of pooled or evaporated coolant around major engine components.</a:t>
            </a:r>
          </a:p>
        </p:txBody>
      </p:sp>
      <p:sp>
        <p:nvSpPr>
          <p:cNvPr id="4" name="Slide Number Placeholder 3"/>
          <p:cNvSpPr>
            <a:spLocks noGrp="1"/>
          </p:cNvSpPr>
          <p:nvPr>
            <p:ph type="sldNum" sz="quarter" idx="10"/>
          </p:nvPr>
        </p:nvSpPr>
        <p:spPr/>
        <p:txBody>
          <a:bodyPr/>
          <a:lstStyle/>
          <a:p>
            <a:fld id="{365413E0-04AA-4F19-81FF-B377A549C9A2}" type="slidenum">
              <a:rPr lang="en-US" smtClean="0"/>
              <a:pPr/>
              <a:t>31</a:t>
            </a:fld>
            <a:endParaRPr lang="en-US"/>
          </a:p>
        </p:txBody>
      </p:sp>
    </p:spTree>
    <p:extLst>
      <p:ext uri="{BB962C8B-B14F-4D97-AF65-F5344CB8AC3E}">
        <p14:creationId xmlns:p14="http://schemas.microsoft.com/office/powerpoint/2010/main" val="35913029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Passenger Side Front Tire, Rim, Hub, and Suspension</a:t>
            </a:r>
          </a:p>
          <a:p>
            <a:r>
              <a:rPr lang="en-US" dirty="0"/>
              <a:t>The procedure is the same as</a:t>
            </a:r>
            <a:r>
              <a:rPr lang="en-US" baseline="0" dirty="0"/>
              <a:t> inspecting the driver side front tire, rim, hub, and suspension. </a:t>
            </a:r>
          </a:p>
          <a:p>
            <a:r>
              <a:rPr lang="en-US" b="1" i="1" baseline="0" dirty="0"/>
              <a:t>Refer to slides 17 through 24.</a:t>
            </a:r>
          </a:p>
          <a:p>
            <a:endParaRPr lang="en-US" baseline="0"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32</a:t>
            </a:fld>
            <a:endParaRPr lang="en-US"/>
          </a:p>
        </p:txBody>
      </p:sp>
    </p:spTree>
    <p:extLst>
      <p:ext uri="{BB962C8B-B14F-4D97-AF65-F5344CB8AC3E}">
        <p14:creationId xmlns:p14="http://schemas.microsoft.com/office/powerpoint/2010/main" val="42385114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Fuel Tank and Brackets </a:t>
            </a:r>
          </a:p>
          <a:p>
            <a:pPr marL="171450" indent="-171450">
              <a:buFont typeface="Arial" panose="020B0604020202020204" pitchFamily="34" charset="0"/>
              <a:buChar char="•"/>
            </a:pPr>
            <a:r>
              <a:rPr lang="en-US" dirty="0"/>
              <a:t>Ensure fuel tank is full and securely mounted.</a:t>
            </a:r>
          </a:p>
          <a:p>
            <a:pPr marL="628650" lvl="1" indent="-171450">
              <a:buFont typeface="Wingdings" panose="05000000000000000000" pitchFamily="2" charset="2"/>
              <a:buChar char="§"/>
            </a:pPr>
            <a:r>
              <a:rPr lang="en-US" dirty="0"/>
              <a:t>Tank straps can break or loosen causing the tank shifting,</a:t>
            </a:r>
            <a:r>
              <a:rPr lang="en-US" baseline="0" dirty="0"/>
              <a:t> possibly rubbing </a:t>
            </a:r>
            <a:r>
              <a:rPr lang="en-US" dirty="0"/>
              <a:t>on other components.</a:t>
            </a:r>
          </a:p>
          <a:p>
            <a:pPr marL="171450" indent="-171450">
              <a:buFont typeface="Arial" panose="020B0604020202020204" pitchFamily="34" charset="0"/>
              <a:buChar char="•"/>
            </a:pPr>
            <a:r>
              <a:rPr lang="en-US" dirty="0"/>
              <a:t>If accessible, look inside the tank to ensure gauge is reading correctly.</a:t>
            </a:r>
          </a:p>
          <a:p>
            <a:pPr marL="171450" indent="-171450">
              <a:buFont typeface="Arial" panose="020B0604020202020204" pitchFamily="34" charset="0"/>
              <a:buChar char="•"/>
            </a:pPr>
            <a:r>
              <a:rPr lang="en-US" dirty="0"/>
              <a:t>Ensure the fuel tank is free from leaks.</a:t>
            </a:r>
          </a:p>
        </p:txBody>
      </p:sp>
      <p:sp>
        <p:nvSpPr>
          <p:cNvPr id="4" name="Slide Number Placeholder 3"/>
          <p:cNvSpPr>
            <a:spLocks noGrp="1"/>
          </p:cNvSpPr>
          <p:nvPr>
            <p:ph type="sldNum" sz="quarter" idx="10"/>
          </p:nvPr>
        </p:nvSpPr>
        <p:spPr/>
        <p:txBody>
          <a:bodyPr/>
          <a:lstStyle/>
          <a:p>
            <a:fld id="{365413E0-04AA-4F19-81FF-B377A549C9A2}" type="slidenum">
              <a:rPr lang="en-US" smtClean="0"/>
              <a:pPr/>
              <a:t>33</a:t>
            </a:fld>
            <a:endParaRPr lang="en-US"/>
          </a:p>
        </p:txBody>
      </p:sp>
    </p:spTree>
    <p:extLst>
      <p:ext uri="{BB962C8B-B14F-4D97-AF65-F5344CB8AC3E}">
        <p14:creationId xmlns:p14="http://schemas.microsoft.com/office/powerpoint/2010/main" val="33447901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Passenger Side Door(s)</a:t>
            </a:r>
          </a:p>
          <a:p>
            <a:pPr marL="171450" indent="-171450">
              <a:buFont typeface="Arial" panose="020B0604020202020204" pitchFamily="34" charset="0"/>
              <a:buChar char="•"/>
            </a:pPr>
            <a:r>
              <a:rPr lang="en-US" dirty="0"/>
              <a:t>Check latch, lock, handhold, mirror, hinges, and window regulator.</a:t>
            </a:r>
          </a:p>
        </p:txBody>
      </p:sp>
      <p:sp>
        <p:nvSpPr>
          <p:cNvPr id="4" name="Slide Number Placeholder 3"/>
          <p:cNvSpPr>
            <a:spLocks noGrp="1"/>
          </p:cNvSpPr>
          <p:nvPr>
            <p:ph type="sldNum" sz="quarter" idx="10"/>
          </p:nvPr>
        </p:nvSpPr>
        <p:spPr/>
        <p:txBody>
          <a:bodyPr/>
          <a:lstStyle/>
          <a:p>
            <a:fld id="{365413E0-04AA-4F19-81FF-B377A549C9A2}" type="slidenum">
              <a:rPr lang="en-US" smtClean="0"/>
              <a:pPr/>
              <a:t>34</a:t>
            </a:fld>
            <a:endParaRPr lang="en-US"/>
          </a:p>
        </p:txBody>
      </p:sp>
    </p:spTree>
    <p:extLst>
      <p:ext uri="{BB962C8B-B14F-4D97-AF65-F5344CB8AC3E}">
        <p14:creationId xmlns:p14="http://schemas.microsoft.com/office/powerpoint/2010/main" val="32609812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Passenger Side General Condition </a:t>
            </a:r>
          </a:p>
          <a:p>
            <a:pPr marL="171450" indent="-171450">
              <a:buFont typeface="Arial" panose="020B0604020202020204" pitchFamily="34" charset="0"/>
              <a:buChar char="•"/>
            </a:pPr>
            <a:r>
              <a:rPr lang="en-US" dirty="0"/>
              <a:t>Ensure the fire engine is clean and orderly in appearance.</a:t>
            </a:r>
          </a:p>
          <a:p>
            <a:pPr marL="171450" indent="-171450">
              <a:buFont typeface="Arial" panose="020B0604020202020204" pitchFamily="34" charset="0"/>
              <a:buChar char="•"/>
            </a:pPr>
            <a:r>
              <a:rPr lang="en-US" dirty="0"/>
              <a:t>Ensure agency emblems, decals, and, equipment numbers are present and in good condition.</a:t>
            </a:r>
          </a:p>
          <a:p>
            <a:pPr marL="171450" indent="-171450">
              <a:buFont typeface="Arial" panose="020B0604020202020204" pitchFamily="34" charset="0"/>
              <a:buChar char="•"/>
            </a:pPr>
            <a:r>
              <a:rPr lang="en-US" dirty="0"/>
              <a:t>Ensure cabinet latches, hinges, and locks are in good working condition.</a:t>
            </a:r>
          </a:p>
          <a:p>
            <a:pPr marL="628650" lvl="1" indent="-171450">
              <a:buFont typeface="Wingdings" panose="05000000000000000000" pitchFamily="2" charset="2"/>
              <a:buChar char="§"/>
            </a:pPr>
            <a:r>
              <a:rPr lang="en-US" dirty="0"/>
              <a:t>Users must be able to get into the cabinets without much effort and be able to lock cabinets to secure equipment.</a:t>
            </a:r>
          </a:p>
        </p:txBody>
      </p:sp>
      <p:sp>
        <p:nvSpPr>
          <p:cNvPr id="4" name="Slide Number Placeholder 3"/>
          <p:cNvSpPr>
            <a:spLocks noGrp="1"/>
          </p:cNvSpPr>
          <p:nvPr>
            <p:ph type="sldNum" sz="quarter" idx="10"/>
          </p:nvPr>
        </p:nvSpPr>
        <p:spPr/>
        <p:txBody>
          <a:bodyPr/>
          <a:lstStyle/>
          <a:p>
            <a:fld id="{365413E0-04AA-4F19-81FF-B377A549C9A2}" type="slidenum">
              <a:rPr lang="en-US" smtClean="0"/>
              <a:pPr/>
              <a:t>35</a:t>
            </a:fld>
            <a:endParaRPr lang="en-US"/>
          </a:p>
        </p:txBody>
      </p:sp>
    </p:spTree>
    <p:extLst>
      <p:ext uri="{BB962C8B-B14F-4D97-AF65-F5344CB8AC3E}">
        <p14:creationId xmlns:p14="http://schemas.microsoft.com/office/powerpoint/2010/main" val="7989300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Passenger Side Undercarriage </a:t>
            </a:r>
          </a:p>
          <a:p>
            <a:pPr marL="171450" indent="-171450">
              <a:buFont typeface="Arial" panose="020B0604020202020204" pitchFamily="34" charset="0"/>
              <a:buChar char="•"/>
            </a:pPr>
            <a:r>
              <a:rPr lang="en-US" dirty="0"/>
              <a:t>Check for loose bolts, hanging wires, leaks, and broken parts.</a:t>
            </a:r>
          </a:p>
          <a:p>
            <a:pPr marL="171450" indent="-171450">
              <a:buFont typeface="Arial" panose="020B0604020202020204" pitchFamily="34" charset="0"/>
              <a:buChar char="•"/>
            </a:pPr>
            <a:r>
              <a:rPr lang="en-US" dirty="0"/>
              <a:t>Ensure the undercarriage is free of debris. Clean out debris if found.</a:t>
            </a:r>
          </a:p>
          <a:p>
            <a:pPr marL="171450" indent="-171450">
              <a:buFont typeface="Arial" panose="020B0604020202020204" pitchFamily="34" charset="0"/>
              <a:buChar char="•"/>
            </a:pPr>
            <a:r>
              <a:rPr lang="en-US" dirty="0"/>
              <a:t>Inspect steering components, drive train, body mounts, and cross members for functionality and damage.</a:t>
            </a:r>
          </a:p>
          <a:p>
            <a:pPr marL="171450" indent="-171450">
              <a:buFont typeface="Arial" panose="020B0604020202020204" pitchFamily="34" charset="0"/>
              <a:buChar char="•"/>
            </a:pPr>
            <a:r>
              <a:rPr lang="en-US" dirty="0"/>
              <a:t>Check the package mounting brackets and bolts.</a:t>
            </a:r>
          </a:p>
        </p:txBody>
      </p:sp>
      <p:sp>
        <p:nvSpPr>
          <p:cNvPr id="4" name="Slide Number Placeholder 3"/>
          <p:cNvSpPr>
            <a:spLocks noGrp="1"/>
          </p:cNvSpPr>
          <p:nvPr>
            <p:ph type="sldNum" sz="quarter" idx="10"/>
          </p:nvPr>
        </p:nvSpPr>
        <p:spPr/>
        <p:txBody>
          <a:bodyPr/>
          <a:lstStyle/>
          <a:p>
            <a:fld id="{365413E0-04AA-4F19-81FF-B377A549C9A2}" type="slidenum">
              <a:rPr lang="en-US" smtClean="0"/>
              <a:pPr/>
              <a:t>36</a:t>
            </a:fld>
            <a:endParaRPr lang="en-US" dirty="0"/>
          </a:p>
        </p:txBody>
      </p:sp>
    </p:spTree>
    <p:extLst>
      <p:ext uri="{BB962C8B-B14F-4D97-AF65-F5344CB8AC3E}">
        <p14:creationId xmlns:p14="http://schemas.microsoft.com/office/powerpoint/2010/main" val="32950425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Exhaust</a:t>
            </a:r>
          </a:p>
          <a:p>
            <a:pPr marL="171450" indent="-171450">
              <a:buFont typeface="Arial" panose="020B0604020202020204" pitchFamily="34" charset="0"/>
              <a:buChar char="•"/>
            </a:pPr>
            <a:r>
              <a:rPr lang="en-US" dirty="0"/>
              <a:t>Ensure the</a:t>
            </a:r>
            <a:r>
              <a:rPr lang="en-US" baseline="0" dirty="0"/>
              <a:t> exhaust system is leak-free and all </a:t>
            </a:r>
            <a:r>
              <a:rPr lang="en-US" dirty="0"/>
              <a:t>heat protection shielding is in place. </a:t>
            </a:r>
          </a:p>
          <a:p>
            <a:pPr marL="171450" indent="-171450">
              <a:buFont typeface="Arial" panose="020B0604020202020204" pitchFamily="34" charset="0"/>
              <a:buChar char="•"/>
            </a:pPr>
            <a:r>
              <a:rPr lang="en-US" dirty="0"/>
              <a:t>Inspect all the exhaust mounting brackets and guards.</a:t>
            </a:r>
          </a:p>
          <a:p>
            <a:pPr marL="628650" lvl="1" indent="-171450">
              <a:buFont typeface="Wingdings" panose="05000000000000000000" pitchFamily="2" charset="2"/>
              <a:buChar char="§"/>
            </a:pPr>
            <a:r>
              <a:rPr lang="en-US" dirty="0"/>
              <a:t>Black carbon buildup is</a:t>
            </a:r>
            <a:r>
              <a:rPr lang="en-US" baseline="0" dirty="0"/>
              <a:t> a sign of an exhaust leak.</a:t>
            </a:r>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37</a:t>
            </a:fld>
            <a:endParaRPr lang="en-US"/>
          </a:p>
        </p:txBody>
      </p:sp>
    </p:spTree>
    <p:extLst>
      <p:ext uri="{BB962C8B-B14F-4D97-AF65-F5344CB8AC3E}">
        <p14:creationId xmlns:p14="http://schemas.microsoft.com/office/powerpoint/2010/main" val="4861181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u="sng" dirty="0"/>
              <a:t>Passenger Side Rear Tire, Rim, Hub, and Suspension</a:t>
            </a:r>
          </a:p>
          <a:p>
            <a:r>
              <a:rPr lang="en-US" dirty="0"/>
              <a:t>The procedure is the similar to</a:t>
            </a:r>
            <a:r>
              <a:rPr lang="en-US" baseline="0" dirty="0"/>
              <a:t> inspecting the driver side front tire, rim, hub, and suspension. </a:t>
            </a:r>
          </a:p>
          <a:p>
            <a:r>
              <a:rPr lang="en-US" b="1" i="1" baseline="0" dirty="0"/>
              <a:t>Refer to slides 17 through 24.</a:t>
            </a:r>
          </a:p>
          <a:p>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38</a:t>
            </a:fld>
            <a:endParaRPr lang="en-US"/>
          </a:p>
        </p:txBody>
      </p:sp>
    </p:spTree>
    <p:extLst>
      <p:ext uri="{BB962C8B-B14F-4D97-AF65-F5344CB8AC3E}">
        <p14:creationId xmlns:p14="http://schemas.microsoft.com/office/powerpoint/2010/main" val="17040754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Rear Undercarriage (Plumbing) </a:t>
            </a:r>
          </a:p>
          <a:p>
            <a:pPr marL="171450" indent="-171450">
              <a:buFont typeface="Arial" panose="020B0604020202020204" pitchFamily="34" charset="0"/>
              <a:buChar char="•"/>
            </a:pPr>
            <a:r>
              <a:rPr lang="en-US" dirty="0"/>
              <a:t>Check for loose bolts and plumbing hanger brackets.</a:t>
            </a:r>
          </a:p>
          <a:p>
            <a:pPr marL="171450" indent="-171450">
              <a:buFont typeface="Arial" panose="020B0604020202020204" pitchFamily="34" charset="0"/>
              <a:buChar char="•"/>
            </a:pPr>
            <a:r>
              <a:rPr lang="en-US" dirty="0"/>
              <a:t>Check for leaking plumbing hoses and pipes.</a:t>
            </a:r>
          </a:p>
          <a:p>
            <a:pPr marL="171450" indent="-171450">
              <a:buFont typeface="Arial" panose="020B0604020202020204" pitchFamily="34" charset="0"/>
              <a:buChar char="•"/>
            </a:pPr>
            <a:r>
              <a:rPr lang="en-US" dirty="0"/>
              <a:t>Check for damage to rear differential and axle.</a:t>
            </a:r>
          </a:p>
          <a:p>
            <a:pPr marL="171450" indent="-171450">
              <a:buFont typeface="Arial" panose="020B0604020202020204" pitchFamily="34" charset="0"/>
              <a:buChar char="•"/>
            </a:pPr>
            <a:r>
              <a:rPr lang="en-US" dirty="0"/>
              <a:t>Check for loose, or damaged wiring.</a:t>
            </a:r>
          </a:p>
          <a:p>
            <a:pPr marL="171450" indent="-171450">
              <a:buFont typeface="Arial" panose="020B0604020202020204" pitchFamily="34" charset="0"/>
              <a:buChar char="•"/>
            </a:pPr>
            <a:r>
              <a:rPr lang="en-US" dirty="0"/>
              <a:t>Inspect</a:t>
            </a:r>
            <a:r>
              <a:rPr lang="en-US" baseline="0" dirty="0"/>
              <a:t> frame, cross members, and underbody protection for cracks, damage; ensure the area is free of vegetation and other debris.</a:t>
            </a:r>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39</a:t>
            </a:fld>
            <a:endParaRPr lang="en-US"/>
          </a:p>
        </p:txBody>
      </p:sp>
    </p:spTree>
    <p:extLst>
      <p:ext uri="{BB962C8B-B14F-4D97-AF65-F5344CB8AC3E}">
        <p14:creationId xmlns:p14="http://schemas.microsoft.com/office/powerpoint/2010/main" val="1109854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5413E0-04AA-4F19-81FF-B377A549C9A2}" type="slidenum">
              <a:rPr lang="en-US" smtClean="0"/>
              <a:pPr/>
              <a:t>4</a:t>
            </a:fld>
            <a:endParaRPr lang="en-US"/>
          </a:p>
        </p:txBody>
      </p:sp>
    </p:spTree>
    <p:extLst>
      <p:ext uri="{BB962C8B-B14F-4D97-AF65-F5344CB8AC3E}">
        <p14:creationId xmlns:p14="http://schemas.microsoft.com/office/powerpoint/2010/main" val="25138514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Vehicle Rear</a:t>
            </a:r>
          </a:p>
          <a:p>
            <a:pPr marL="177547" indent="-177547">
              <a:buFont typeface="Arial" panose="020B0604020202020204" pitchFamily="34" charset="0"/>
              <a:buChar char="•"/>
            </a:pPr>
            <a:r>
              <a:rPr lang="en-US" dirty="0"/>
              <a:t>Ensure no loose items are on the back platform.</a:t>
            </a:r>
          </a:p>
          <a:p>
            <a:pPr marL="177547" indent="-177547">
              <a:buFont typeface="Arial" panose="020B0604020202020204" pitchFamily="34" charset="0"/>
              <a:buChar char="•"/>
            </a:pPr>
            <a:r>
              <a:rPr lang="en-US" dirty="0"/>
              <a:t>Ensure the bumper, step(s), and license plate are securely fastened.</a:t>
            </a:r>
          </a:p>
          <a:p>
            <a:pPr marL="177547" indent="-177547">
              <a:buFont typeface="Arial" panose="020B0604020202020204" pitchFamily="34" charset="0"/>
              <a:buChar char="•"/>
            </a:pPr>
            <a:r>
              <a:rPr lang="en-US" dirty="0"/>
              <a:t>Ensure spare tire is present and properly inflated.</a:t>
            </a:r>
          </a:p>
          <a:p>
            <a:pPr marL="177547" indent="-177547">
              <a:buFont typeface="Arial" panose="020B0604020202020204" pitchFamily="34" charset="0"/>
              <a:buChar char="•"/>
            </a:pPr>
            <a:r>
              <a:rPr lang="en-US" dirty="0"/>
              <a:t>Ensure the mud flaps are present and in good condition.</a:t>
            </a:r>
          </a:p>
          <a:p>
            <a:pPr marL="177547" indent="-177547">
              <a:buFont typeface="Arial" panose="020B0604020202020204" pitchFamily="34" charset="0"/>
              <a:buChar char="•"/>
            </a:pPr>
            <a:r>
              <a:rPr lang="en-US" dirty="0"/>
              <a:t>Ensure the reflective</a:t>
            </a:r>
            <a:r>
              <a:rPr lang="en-US" baseline="0" dirty="0"/>
              <a:t> tape, decals, license plate, and lights are clean and visible.</a:t>
            </a:r>
          </a:p>
          <a:p>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40</a:t>
            </a:fld>
            <a:endParaRPr lang="en-US"/>
          </a:p>
        </p:txBody>
      </p:sp>
    </p:spTree>
    <p:extLst>
      <p:ext uri="{BB962C8B-B14F-4D97-AF65-F5344CB8AC3E}">
        <p14:creationId xmlns:p14="http://schemas.microsoft.com/office/powerpoint/2010/main" val="11360438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Top Deck, Handrails, and Steps</a:t>
            </a:r>
          </a:p>
          <a:p>
            <a:pPr marL="171450" indent="-171450">
              <a:buFont typeface="Arial" panose="020B0604020202020204" pitchFamily="34" charset="0"/>
              <a:buChar char="•"/>
            </a:pPr>
            <a:r>
              <a:rPr lang="en-US" dirty="0"/>
              <a:t>Ensure all equipment (coolers, bladder bags, hose packs, etc.) transported on the top deck is secured. </a:t>
            </a:r>
          </a:p>
          <a:p>
            <a:pPr marL="171450" indent="-171450">
              <a:buFont typeface="Arial" panose="020B0604020202020204" pitchFamily="34" charset="0"/>
              <a:buChar char="•"/>
            </a:pPr>
            <a:r>
              <a:rPr lang="en-US" dirty="0"/>
              <a:t>Ensure handrails, storage boxes and hose reels are mounted securely and all compartment latches are secured.</a:t>
            </a:r>
          </a:p>
        </p:txBody>
      </p:sp>
      <p:sp>
        <p:nvSpPr>
          <p:cNvPr id="4" name="Slide Number Placeholder 3"/>
          <p:cNvSpPr>
            <a:spLocks noGrp="1"/>
          </p:cNvSpPr>
          <p:nvPr>
            <p:ph type="sldNum" sz="quarter" idx="10"/>
          </p:nvPr>
        </p:nvSpPr>
        <p:spPr/>
        <p:txBody>
          <a:bodyPr/>
          <a:lstStyle/>
          <a:p>
            <a:fld id="{365413E0-04AA-4F19-81FF-B377A549C9A2}" type="slidenum">
              <a:rPr lang="en-US" smtClean="0"/>
              <a:pPr/>
              <a:t>41</a:t>
            </a:fld>
            <a:endParaRPr lang="en-US"/>
          </a:p>
        </p:txBody>
      </p:sp>
    </p:spTree>
    <p:extLst>
      <p:ext uri="{BB962C8B-B14F-4D97-AF65-F5344CB8AC3E}">
        <p14:creationId xmlns:p14="http://schemas.microsoft.com/office/powerpoint/2010/main" val="29602657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pPr defTabSz="946916">
              <a:defRPr/>
            </a:pPr>
            <a:r>
              <a:rPr lang="en-US" b="1" u="sng" dirty="0">
                <a:solidFill>
                  <a:srgbClr val="000000"/>
                </a:solidFill>
              </a:rPr>
              <a:t>Driver Side General Condition </a:t>
            </a:r>
          </a:p>
          <a:p>
            <a:r>
              <a:rPr lang="en-US" dirty="0"/>
              <a:t>The procedure is the same as</a:t>
            </a:r>
            <a:r>
              <a:rPr lang="en-US" baseline="0" dirty="0"/>
              <a:t> inspecting the passenger side general condition. </a:t>
            </a:r>
          </a:p>
          <a:p>
            <a:r>
              <a:rPr lang="en-US" b="1" i="1" baseline="0" dirty="0"/>
              <a:t>Refer to slide 35.</a:t>
            </a:r>
          </a:p>
        </p:txBody>
      </p:sp>
      <p:sp>
        <p:nvSpPr>
          <p:cNvPr id="4" name="Slide Number Placeholder 3"/>
          <p:cNvSpPr>
            <a:spLocks noGrp="1"/>
          </p:cNvSpPr>
          <p:nvPr>
            <p:ph type="sldNum" sz="quarter" idx="10"/>
          </p:nvPr>
        </p:nvSpPr>
        <p:spPr/>
        <p:txBody>
          <a:bodyPr/>
          <a:lstStyle/>
          <a:p>
            <a:fld id="{365413E0-04AA-4F19-81FF-B377A549C9A2}" type="slidenum">
              <a:rPr lang="en-US" smtClean="0"/>
              <a:pPr/>
              <a:t>42</a:t>
            </a:fld>
            <a:endParaRPr lang="en-US"/>
          </a:p>
        </p:txBody>
      </p:sp>
    </p:spTree>
    <p:extLst>
      <p:ext uri="{BB962C8B-B14F-4D97-AF65-F5344CB8AC3E}">
        <p14:creationId xmlns:p14="http://schemas.microsoft.com/office/powerpoint/2010/main" val="29220205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u="sng" dirty="0"/>
              <a:t>Driver Side Rear Tire, Rim, Hub, and Suspension</a:t>
            </a:r>
          </a:p>
          <a:p>
            <a:r>
              <a:rPr lang="en-US" dirty="0"/>
              <a:t>The procedure is the similar to</a:t>
            </a:r>
            <a:r>
              <a:rPr lang="en-US" baseline="0" dirty="0"/>
              <a:t> inspecting the driver side front tire, rim, hub, and suspension. </a:t>
            </a:r>
          </a:p>
          <a:p>
            <a:r>
              <a:rPr lang="en-US" b="1" i="1" baseline="0" dirty="0"/>
              <a:t>Refer to slides 17 through 24.</a:t>
            </a:r>
          </a:p>
        </p:txBody>
      </p:sp>
      <p:sp>
        <p:nvSpPr>
          <p:cNvPr id="4" name="Slide Number Placeholder 3"/>
          <p:cNvSpPr>
            <a:spLocks noGrp="1"/>
          </p:cNvSpPr>
          <p:nvPr>
            <p:ph type="sldNum" sz="quarter" idx="10"/>
          </p:nvPr>
        </p:nvSpPr>
        <p:spPr/>
        <p:txBody>
          <a:bodyPr/>
          <a:lstStyle/>
          <a:p>
            <a:fld id="{365413E0-04AA-4F19-81FF-B377A549C9A2}" type="slidenum">
              <a:rPr lang="en-US" smtClean="0"/>
              <a:pPr/>
              <a:t>43</a:t>
            </a:fld>
            <a:endParaRPr lang="en-US"/>
          </a:p>
        </p:txBody>
      </p:sp>
    </p:spTree>
    <p:extLst>
      <p:ext uri="{BB962C8B-B14F-4D97-AF65-F5344CB8AC3E}">
        <p14:creationId xmlns:p14="http://schemas.microsoft.com/office/powerpoint/2010/main" val="9590363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pPr defTabSz="946916">
              <a:defRPr/>
            </a:pPr>
            <a:r>
              <a:rPr lang="en-US" b="1" u="sng" dirty="0">
                <a:solidFill>
                  <a:srgbClr val="000000"/>
                </a:solidFill>
              </a:rPr>
              <a:t>Driver Side Undercarriage </a:t>
            </a:r>
          </a:p>
          <a:p>
            <a:r>
              <a:rPr lang="en-US" dirty="0"/>
              <a:t>The procedure is the same as</a:t>
            </a:r>
            <a:r>
              <a:rPr lang="en-US" baseline="0" dirty="0"/>
              <a:t> inspecting the passenger side undercarriage. </a:t>
            </a:r>
          </a:p>
          <a:p>
            <a:r>
              <a:rPr lang="en-US" b="1" i="1" baseline="0" dirty="0"/>
              <a:t>Refer to slide 36.</a:t>
            </a:r>
          </a:p>
        </p:txBody>
      </p:sp>
      <p:sp>
        <p:nvSpPr>
          <p:cNvPr id="4" name="Slide Number Placeholder 3"/>
          <p:cNvSpPr>
            <a:spLocks noGrp="1"/>
          </p:cNvSpPr>
          <p:nvPr>
            <p:ph type="sldNum" sz="quarter" idx="10"/>
          </p:nvPr>
        </p:nvSpPr>
        <p:spPr/>
        <p:txBody>
          <a:bodyPr/>
          <a:lstStyle/>
          <a:p>
            <a:fld id="{365413E0-04AA-4F19-81FF-B377A549C9A2}" type="slidenum">
              <a:rPr lang="en-US" smtClean="0"/>
              <a:pPr/>
              <a:t>44</a:t>
            </a:fld>
            <a:endParaRPr lang="en-US"/>
          </a:p>
        </p:txBody>
      </p:sp>
    </p:spTree>
    <p:extLst>
      <p:ext uri="{BB962C8B-B14F-4D97-AF65-F5344CB8AC3E}">
        <p14:creationId xmlns:p14="http://schemas.microsoft.com/office/powerpoint/2010/main" val="35461983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Air Tanks and Lines</a:t>
            </a:r>
          </a:p>
          <a:p>
            <a:pPr marL="171450" indent="-171450">
              <a:buFont typeface="Arial" panose="020B0604020202020204" pitchFamily="34" charset="0"/>
              <a:buChar char="•"/>
            </a:pPr>
            <a:r>
              <a:rPr lang="en-US" dirty="0"/>
              <a:t>Open air tank drains and bleed off moisture and oil.</a:t>
            </a:r>
          </a:p>
          <a:p>
            <a:pPr marL="628650" lvl="1" indent="-171450">
              <a:buFont typeface="Wingdings" panose="05000000000000000000" pitchFamily="2" charset="2"/>
              <a:buChar char="§"/>
            </a:pPr>
            <a:r>
              <a:rPr lang="en-US" dirty="0"/>
              <a:t>Excessive moisture or oil could signal a problem with the air drier or compressor. </a:t>
            </a:r>
          </a:p>
          <a:p>
            <a:pPr marL="171450" lvl="0" indent="-171450">
              <a:buFont typeface="Arial" panose="020B0604020202020204" pitchFamily="34" charset="0"/>
              <a:buChar char="•"/>
            </a:pPr>
            <a:r>
              <a:rPr lang="en-US" dirty="0"/>
              <a:t>Inspect mounting</a:t>
            </a:r>
            <a:r>
              <a:rPr lang="en-US" baseline="0" dirty="0"/>
              <a:t> </a:t>
            </a:r>
            <a:r>
              <a:rPr lang="en-US" dirty="0"/>
              <a:t>brackets. </a:t>
            </a:r>
          </a:p>
          <a:p>
            <a:pPr marL="171450" lvl="0" indent="-171450">
              <a:buFont typeface="Arial" panose="020B0604020202020204" pitchFamily="34" charset="0"/>
              <a:buChar char="•"/>
            </a:pPr>
            <a:r>
              <a:rPr lang="en-US" dirty="0"/>
              <a:t>Ensure air lines are secure.</a:t>
            </a:r>
          </a:p>
          <a:p>
            <a:pPr marL="171450" lvl="0" indent="-171450">
              <a:buFont typeface="Arial" panose="020B0604020202020204" pitchFamily="34" charset="0"/>
              <a:buChar char="•"/>
            </a:pPr>
            <a:r>
              <a:rPr lang="en-US" dirty="0"/>
              <a:t>Ensure</a:t>
            </a:r>
            <a:r>
              <a:rPr lang="en-US" baseline="0" dirty="0"/>
              <a:t> air lines are</a:t>
            </a:r>
            <a:r>
              <a:rPr lang="en-US" dirty="0"/>
              <a:t> free of</a:t>
            </a:r>
            <a:r>
              <a:rPr lang="en-US" baseline="0" dirty="0"/>
              <a:t> leaks, </a:t>
            </a:r>
            <a:r>
              <a:rPr lang="en-US" dirty="0"/>
              <a:t>cracks,</a:t>
            </a:r>
            <a:r>
              <a:rPr lang="en-US" baseline="0" dirty="0"/>
              <a:t> bulging, or chafing</a:t>
            </a:r>
            <a:r>
              <a:rPr lang="en-US" dirty="0"/>
              <a:t>.</a:t>
            </a:r>
          </a:p>
        </p:txBody>
      </p:sp>
      <p:sp>
        <p:nvSpPr>
          <p:cNvPr id="4" name="Slide Number Placeholder 3"/>
          <p:cNvSpPr>
            <a:spLocks noGrp="1"/>
          </p:cNvSpPr>
          <p:nvPr>
            <p:ph type="sldNum" sz="quarter" idx="10"/>
          </p:nvPr>
        </p:nvSpPr>
        <p:spPr/>
        <p:txBody>
          <a:bodyPr/>
          <a:lstStyle/>
          <a:p>
            <a:fld id="{365413E0-04AA-4F19-81FF-B377A549C9A2}" type="slidenum">
              <a:rPr lang="en-US" smtClean="0"/>
              <a:pPr/>
              <a:t>45</a:t>
            </a:fld>
            <a:endParaRPr lang="en-US"/>
          </a:p>
        </p:txBody>
      </p:sp>
    </p:spTree>
    <p:extLst>
      <p:ext uri="{BB962C8B-B14F-4D97-AF65-F5344CB8AC3E}">
        <p14:creationId xmlns:p14="http://schemas.microsoft.com/office/powerpoint/2010/main" val="16706882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Batteries</a:t>
            </a:r>
          </a:p>
          <a:p>
            <a:pPr marL="171450" indent="-171450">
              <a:buFont typeface="Arial" panose="020B0604020202020204" pitchFamily="34" charset="0"/>
              <a:buChar char="•"/>
            </a:pPr>
            <a:r>
              <a:rPr lang="en-US" b="0" dirty="0"/>
              <a:t>Ensure batteries are secure, connections are tight, and cell caps are in place.</a:t>
            </a:r>
          </a:p>
          <a:p>
            <a:pPr marL="171450" indent="-171450">
              <a:buFont typeface="Arial" panose="020B0604020202020204" pitchFamily="34" charset="0"/>
              <a:buChar char="•"/>
            </a:pPr>
            <a:r>
              <a:rPr lang="en-US" b="0" dirty="0"/>
              <a:t>Ensure</a:t>
            </a:r>
            <a:r>
              <a:rPr lang="en-US" b="0" baseline="0" dirty="0"/>
              <a:t> battery connections are not excessively corroded</a:t>
            </a:r>
          </a:p>
          <a:p>
            <a:pPr marL="628565" lvl="1" indent="-171427">
              <a:buFont typeface="Wingdings" panose="05000000000000000000" pitchFamily="2" charset="2"/>
              <a:buChar char="§"/>
            </a:pPr>
            <a:r>
              <a:rPr lang="en-US" b="0" i="1" dirty="0"/>
              <a:t>Corroded</a:t>
            </a:r>
            <a:r>
              <a:rPr lang="en-US" b="0" i="1" baseline="0" dirty="0"/>
              <a:t> battery connections can cause starting and charging problems.</a:t>
            </a:r>
          </a:p>
          <a:p>
            <a:pPr marL="171450" indent="-171450">
              <a:buFont typeface="Arial" panose="020B0604020202020204" pitchFamily="34" charset="0"/>
              <a:buChar char="•"/>
            </a:pPr>
            <a:r>
              <a:rPr lang="en-US" b="0" baseline="0" dirty="0"/>
              <a:t>Ensure the battery box and cover are secure.</a:t>
            </a:r>
          </a:p>
          <a:p>
            <a:endParaRPr lang="en-US" b="0" baseline="0"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46</a:t>
            </a:fld>
            <a:endParaRPr lang="en-US"/>
          </a:p>
        </p:txBody>
      </p:sp>
    </p:spTree>
    <p:extLst>
      <p:ext uri="{BB962C8B-B14F-4D97-AF65-F5344CB8AC3E}">
        <p14:creationId xmlns:p14="http://schemas.microsoft.com/office/powerpoint/2010/main" val="38578387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Fuse</a:t>
            </a:r>
            <a:r>
              <a:rPr lang="en-US" b="1" u="sng" baseline="0" dirty="0"/>
              <a:t>/Electrical Panels</a:t>
            </a:r>
            <a:endParaRPr lang="en-US" b="0" u="sng" baseline="0" dirty="0"/>
          </a:p>
          <a:p>
            <a:r>
              <a:rPr lang="en-US" b="0" baseline="0" dirty="0"/>
              <a:t>Know the location(s) of all fuse panels, electrical junction boxes, multiplexed terminal blocks, and circuit breakers. </a:t>
            </a:r>
          </a:p>
          <a:p>
            <a:pPr marL="171450" indent="-171450">
              <a:buFont typeface="Arial" panose="020B0604020202020204" pitchFamily="34" charset="0"/>
              <a:buChar char="•"/>
            </a:pPr>
            <a:r>
              <a:rPr lang="en-US" b="0" baseline="0" dirty="0"/>
              <a:t>Common locations include behind the passenger seat, behind dashboard panels/covers, under the hood near the battery and/or on the firewall, on the frame near the driver’s side steps, hose reels, hidden panels within package compartments, and behind or below the pump panel. </a:t>
            </a:r>
          </a:p>
          <a:p>
            <a:endParaRPr lang="en-US" b="1"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47</a:t>
            </a:fld>
            <a:endParaRPr lang="en-US"/>
          </a:p>
        </p:txBody>
      </p:sp>
    </p:spTree>
    <p:extLst>
      <p:ext uri="{BB962C8B-B14F-4D97-AF65-F5344CB8AC3E}">
        <p14:creationId xmlns:p14="http://schemas.microsoft.com/office/powerpoint/2010/main" val="22737967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dirty="0"/>
              <a:t>Some</a:t>
            </a:r>
            <a:r>
              <a:rPr lang="en-US" baseline="0" dirty="0"/>
              <a:t> components may be hidden within compartments.</a:t>
            </a:r>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48</a:t>
            </a:fld>
            <a:endParaRPr lang="en-US"/>
          </a:p>
        </p:txBody>
      </p:sp>
    </p:spTree>
    <p:extLst>
      <p:ext uri="{BB962C8B-B14F-4D97-AF65-F5344CB8AC3E}">
        <p14:creationId xmlns:p14="http://schemas.microsoft.com/office/powerpoint/2010/main" val="23475788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dirty="0"/>
              <a:t>Some components may be hidden</a:t>
            </a:r>
            <a:r>
              <a:rPr lang="en-US" baseline="0" dirty="0"/>
              <a:t> behind the license plate or other covers on the rear of the vehicle.</a:t>
            </a:r>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49</a:t>
            </a:fld>
            <a:endParaRPr lang="en-US"/>
          </a:p>
        </p:txBody>
      </p:sp>
    </p:spTree>
    <p:extLst>
      <p:ext uri="{BB962C8B-B14F-4D97-AF65-F5344CB8AC3E}">
        <p14:creationId xmlns:p14="http://schemas.microsoft.com/office/powerpoint/2010/main" val="253770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5413E0-04AA-4F19-81FF-B377A549C9A2}" type="slidenum">
              <a:rPr lang="en-US" smtClean="0"/>
              <a:pPr/>
              <a:t>5</a:t>
            </a:fld>
            <a:endParaRPr lang="en-US"/>
          </a:p>
        </p:txBody>
      </p:sp>
    </p:spTree>
    <p:extLst>
      <p:ext uri="{BB962C8B-B14F-4D97-AF65-F5344CB8AC3E}">
        <p14:creationId xmlns:p14="http://schemas.microsoft.com/office/powerpoint/2010/main" val="37900128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Driver Side Door(s)</a:t>
            </a:r>
          </a:p>
          <a:p>
            <a:r>
              <a:rPr lang="en-US" dirty="0"/>
              <a:t>Same as passenger side door(s). </a:t>
            </a:r>
          </a:p>
          <a:p>
            <a:r>
              <a:rPr lang="en-US" b="1" i="1" dirty="0"/>
              <a:t>Refer to slide 34.</a:t>
            </a:r>
          </a:p>
          <a:p>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50</a:t>
            </a:fld>
            <a:endParaRPr lang="en-US"/>
          </a:p>
        </p:txBody>
      </p:sp>
    </p:spTree>
    <p:extLst>
      <p:ext uri="{BB962C8B-B14F-4D97-AF65-F5344CB8AC3E}">
        <p14:creationId xmlns:p14="http://schemas.microsoft.com/office/powerpoint/2010/main" val="14116117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pPr algn="l"/>
            <a:r>
              <a:rPr lang="en-US" b="1" u="sng" dirty="0">
                <a:latin typeface="Arial" panose="020B0604020202020204" pitchFamily="34" charset="0"/>
                <a:cs typeface="Arial" panose="020B0604020202020204" pitchFamily="34" charset="0"/>
              </a:rPr>
              <a:t>Wheel Chocks</a:t>
            </a:r>
          </a:p>
          <a:p>
            <a:pPr marL="171450" indent="-171450" algn="l">
              <a:buFont typeface="Arial" panose="020B0604020202020204" pitchFamily="34" charset="0"/>
              <a:buChar char="•"/>
            </a:pPr>
            <a:r>
              <a:rPr lang="en-US" dirty="0">
                <a:latin typeface="Arial" panose="020B0604020202020204" pitchFamily="34" charset="0"/>
                <a:cs typeface="Arial" panose="020B0604020202020204" pitchFamily="34" charset="0"/>
              </a:rPr>
              <a:t>Ensure wheel chocks are available and easily accessible.</a:t>
            </a:r>
          </a:p>
          <a:p>
            <a:pPr marL="171427" indent="-171427">
              <a:buFont typeface="Arial" panose="020B0604020202020204" pitchFamily="34" charset="0"/>
              <a:buChar char="•"/>
            </a:pPr>
            <a:r>
              <a:rPr lang="en-US" dirty="0">
                <a:latin typeface="Arial" panose="020B0604020202020204" pitchFamily="34" charset="0"/>
                <a:cs typeface="Arial" panose="020B0604020202020204" pitchFamily="34" charset="0"/>
              </a:rPr>
              <a:t>Ensure wheel chocks are secure when the vehicle is traveling.</a:t>
            </a:r>
          </a:p>
          <a:p>
            <a:pPr marL="171427" indent="-171427">
              <a:buFont typeface="Arial" panose="020B0604020202020204" pitchFamily="34" charset="0"/>
              <a:buChar char="•"/>
            </a:pPr>
            <a:r>
              <a:rPr lang="en-US" dirty="0">
                <a:latin typeface="Arial" panose="020B0604020202020204" pitchFamily="34" charset="0"/>
                <a:cs typeface="Arial" panose="020B0604020202020204" pitchFamily="34" charset="0"/>
              </a:rPr>
              <a:t>Ensure latches and hinges on folding wheel chocks are functioning properly.</a:t>
            </a:r>
          </a:p>
          <a:p>
            <a:pPr marL="628650" lvl="1" indent="-171450">
              <a:buFont typeface="Wingdings" panose="05000000000000000000" pitchFamily="2" charset="2"/>
              <a:buChar char="§"/>
            </a:pPr>
            <a:r>
              <a:rPr lang="en-US" i="1" dirty="0">
                <a:latin typeface="Arial" panose="020B0604020202020204" pitchFamily="34" charset="0"/>
                <a:cs typeface="Arial" panose="020B0604020202020204" pitchFamily="34" charset="0"/>
              </a:rPr>
              <a:t>As a safety precaution, wheel chocks must be used whenever people are under the vehicle, the vehicle is left unattended, or during engine operations in a stationary mode.</a:t>
            </a:r>
          </a:p>
        </p:txBody>
      </p:sp>
      <p:sp>
        <p:nvSpPr>
          <p:cNvPr id="4" name="Slide Number Placeholder 3"/>
          <p:cNvSpPr>
            <a:spLocks noGrp="1"/>
          </p:cNvSpPr>
          <p:nvPr>
            <p:ph type="sldNum" sz="quarter" idx="10"/>
          </p:nvPr>
        </p:nvSpPr>
        <p:spPr/>
        <p:txBody>
          <a:bodyPr/>
          <a:lstStyle/>
          <a:p>
            <a:fld id="{365413E0-04AA-4F19-81FF-B377A549C9A2}" type="slidenum">
              <a:rPr lang="en-US" smtClean="0"/>
              <a:pPr/>
              <a:t>51</a:t>
            </a:fld>
            <a:endParaRPr lang="en-US"/>
          </a:p>
        </p:txBody>
      </p:sp>
    </p:spTree>
    <p:extLst>
      <p:ext uri="{BB962C8B-B14F-4D97-AF65-F5344CB8AC3E}">
        <p14:creationId xmlns:p14="http://schemas.microsoft.com/office/powerpoint/2010/main" val="10329832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7338" y="1588"/>
            <a:ext cx="6778625" cy="5084762"/>
          </a:xfrm>
        </p:spPr>
      </p:sp>
      <p:sp>
        <p:nvSpPr>
          <p:cNvPr id="3" name="Notes Placeholder 2"/>
          <p:cNvSpPr>
            <a:spLocks noGrp="1"/>
          </p:cNvSpPr>
          <p:nvPr>
            <p:ph type="body" idx="1"/>
          </p:nvPr>
        </p:nvSpPr>
        <p:spPr>
          <a:xfrm>
            <a:off x="309794" y="5105400"/>
            <a:ext cx="6693974" cy="4343400"/>
          </a:xfrm>
        </p:spPr>
        <p:txBody>
          <a:bodyPr/>
          <a:lstStyle/>
          <a:p>
            <a:r>
              <a:rPr lang="en-US" b="1" u="sng" dirty="0"/>
              <a:t>Inside Cab</a:t>
            </a:r>
          </a:p>
          <a:p>
            <a:pPr marL="171450" indent="-171450">
              <a:buFont typeface="Arial" panose="020B0604020202020204" pitchFamily="34" charset="0"/>
              <a:buChar char="•"/>
            </a:pPr>
            <a:r>
              <a:rPr lang="en-US" b="0" dirty="0"/>
              <a:t>Ensure the apparatus is neat and orderly, secure</a:t>
            </a:r>
            <a:r>
              <a:rPr lang="en-US" b="0" baseline="0" dirty="0"/>
              <a:t> loose items that can interfere with the operation of the vehicle.</a:t>
            </a:r>
          </a:p>
          <a:p>
            <a:endParaRPr lang="en-US" b="1" i="1" dirty="0"/>
          </a:p>
          <a:p>
            <a:r>
              <a:rPr lang="en-US" b="1" i="1" dirty="0"/>
              <a:t>Start Engine:</a:t>
            </a:r>
          </a:p>
          <a:p>
            <a:pPr marL="171450" indent="-171450">
              <a:buFont typeface="Arial" panose="020B0604020202020204" pitchFamily="34" charset="0"/>
              <a:buChar char="•"/>
            </a:pPr>
            <a:r>
              <a:rPr lang="en-US" dirty="0"/>
              <a:t>Allow engine to reach operating temperature and leave running for electrical checks.</a:t>
            </a:r>
          </a:p>
          <a:p>
            <a:pPr marL="171450" indent="-171450">
              <a:buFont typeface="Arial" panose="020B0604020202020204" pitchFamily="34" charset="0"/>
              <a:buChar char="•"/>
            </a:pPr>
            <a:r>
              <a:rPr lang="en-US" dirty="0"/>
              <a:t>Ensure the “water in fuel” light goes off after engine starts.</a:t>
            </a:r>
          </a:p>
          <a:p>
            <a:pPr marL="628650" lvl="1" indent="-171450">
              <a:buFont typeface="Wingdings" panose="05000000000000000000" pitchFamily="2" charset="2"/>
              <a:buChar char="§"/>
            </a:pPr>
            <a:r>
              <a:rPr lang="en-US" dirty="0"/>
              <a:t>If light stays on, water needs to be drained from fuel/water separator.</a:t>
            </a:r>
          </a:p>
          <a:p>
            <a:pPr marL="628650" lvl="1" indent="-171450">
              <a:buFont typeface="Wingdings" panose="05000000000000000000" pitchFamily="2" charset="2"/>
              <a:buChar char="§"/>
            </a:pPr>
            <a:r>
              <a:rPr lang="en-US" dirty="0"/>
              <a:t>Water in fuel can damage engine.</a:t>
            </a:r>
          </a:p>
          <a:p>
            <a:r>
              <a:rPr lang="en-US" dirty="0"/>
              <a:t>• If engine fails to start:</a:t>
            </a:r>
          </a:p>
          <a:p>
            <a:pPr marL="628650" lvl="1" indent="-171450">
              <a:buFont typeface="Wingdings" panose="05000000000000000000" pitchFamily="2" charset="2"/>
              <a:buChar char="§"/>
            </a:pPr>
            <a:r>
              <a:rPr lang="en-US" dirty="0"/>
              <a:t>Ensure the master switch is on.</a:t>
            </a:r>
          </a:p>
          <a:p>
            <a:pPr marL="628650" lvl="1" indent="-171450">
              <a:buFont typeface="Wingdings" panose="05000000000000000000" pitchFamily="2" charset="2"/>
              <a:buChar char="§"/>
            </a:pPr>
            <a:r>
              <a:rPr lang="en-US" dirty="0"/>
              <a:t>Ensure fuel tank has fuel.</a:t>
            </a:r>
          </a:p>
          <a:p>
            <a:pPr marL="628650" lvl="1" indent="-171450">
              <a:buFont typeface="Wingdings" panose="05000000000000000000" pitchFamily="2" charset="2"/>
              <a:buChar char="§"/>
            </a:pPr>
            <a:r>
              <a:rPr lang="en-US" dirty="0"/>
              <a:t>Check for and tighten loose battery connections.</a:t>
            </a:r>
          </a:p>
          <a:p>
            <a:pPr marL="628650" lvl="1" indent="-171450">
              <a:buFont typeface="Wingdings" panose="05000000000000000000" pitchFamily="2" charset="2"/>
              <a:buChar char="§"/>
            </a:pPr>
            <a:r>
              <a:rPr lang="en-US" dirty="0"/>
              <a:t>Check for dead battery. If the battery is dead, follow jump starting procedures. </a:t>
            </a:r>
            <a:r>
              <a:rPr lang="en-US" b="1" dirty="0"/>
              <a:t>(Refer</a:t>
            </a:r>
            <a:r>
              <a:rPr lang="en-US" b="1" baseline="0" dirty="0"/>
              <a:t> to the </a:t>
            </a:r>
            <a:r>
              <a:rPr lang="en-US" b="1" u="sng" dirty="0"/>
              <a:t>FEMPR or the vehicle owner’s manual.)</a:t>
            </a:r>
          </a:p>
          <a:p>
            <a:pPr marL="171450" indent="-171450">
              <a:buFont typeface="Arial" panose="020B0604020202020204" pitchFamily="34" charset="0"/>
              <a:buChar char="•"/>
            </a:pPr>
            <a:r>
              <a:rPr lang="en-US" dirty="0"/>
              <a:t>When jump starting, ensure that battery voltage systems are compatible (12-volt to 12-volt or 24-volt to 24-volt).</a:t>
            </a:r>
          </a:p>
          <a:p>
            <a:pPr marL="628650" lvl="1" indent="-171450">
              <a:buFont typeface="Wingdings" panose="05000000000000000000" pitchFamily="2" charset="2"/>
              <a:buChar char="§"/>
            </a:pPr>
            <a:r>
              <a:rPr lang="en-US" b="1" dirty="0"/>
              <a:t>Never </a:t>
            </a:r>
            <a:r>
              <a:rPr lang="en-US" dirty="0"/>
              <a:t>jump a lower-volt battery system with a higher-volt battery system.</a:t>
            </a:r>
          </a:p>
        </p:txBody>
      </p:sp>
      <p:sp>
        <p:nvSpPr>
          <p:cNvPr id="4" name="Slide Number Placeholder 3"/>
          <p:cNvSpPr>
            <a:spLocks noGrp="1"/>
          </p:cNvSpPr>
          <p:nvPr>
            <p:ph type="sldNum" sz="quarter" idx="10"/>
          </p:nvPr>
        </p:nvSpPr>
        <p:spPr/>
        <p:txBody>
          <a:bodyPr/>
          <a:lstStyle/>
          <a:p>
            <a:fld id="{365413E0-04AA-4F19-81FF-B377A549C9A2}" type="slidenum">
              <a:rPr lang="en-US" smtClean="0"/>
              <a:pPr/>
              <a:t>52</a:t>
            </a:fld>
            <a:endParaRPr lang="en-US"/>
          </a:p>
        </p:txBody>
      </p:sp>
    </p:spTree>
    <p:extLst>
      <p:ext uri="{BB962C8B-B14F-4D97-AF65-F5344CB8AC3E}">
        <p14:creationId xmlns:p14="http://schemas.microsoft.com/office/powerpoint/2010/main" val="31239719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Lights and Signals</a:t>
            </a:r>
          </a:p>
          <a:p>
            <a:pPr marL="171450" indent="-171450">
              <a:buFont typeface="Arial" panose="020B0604020202020204" pitchFamily="34" charset="0"/>
              <a:buChar char="•"/>
            </a:pPr>
            <a:r>
              <a:rPr lang="en-US" dirty="0"/>
              <a:t>Turn on and check the operation of all lights on the chassis and fire package which includes, but is not limited to, headlights, off-road lights, turn signals, running lights, brake, reverse, hazard, license plate, light bar, emergency, scene or work, pump panel, compartment, step, cab, and dashboard.</a:t>
            </a:r>
          </a:p>
          <a:p>
            <a:pPr marL="171450" lvl="0" indent="-171450">
              <a:buFont typeface="Arial" panose="020B0604020202020204" pitchFamily="34" charset="0"/>
              <a:buChar char="•"/>
            </a:pPr>
            <a:r>
              <a:rPr lang="en-US" i="0" dirty="0"/>
              <a:t>Replace burned out bulbs as necessary.</a:t>
            </a:r>
          </a:p>
          <a:p>
            <a:pPr marL="628650" lvl="1" indent="-171450">
              <a:buFont typeface="Wingdings" panose="05000000000000000000" pitchFamily="2" charset="2"/>
              <a:buChar char="§"/>
            </a:pPr>
            <a:r>
              <a:rPr lang="en-US" i="0" dirty="0"/>
              <a:t>Most fire vehicles are equipped with an intelligent electrical multiplex system. This system is programmed to "shed" or turn off certain lights if the battery voltage drops to a predetermined point. It is recommended that you have the vehicle started and high idle engaged while checking the lights.</a:t>
            </a:r>
          </a:p>
          <a:p>
            <a:pPr marL="628650" lvl="1" indent="-171450">
              <a:buFont typeface="Wingdings" panose="05000000000000000000" pitchFamily="2" charset="2"/>
              <a:buChar char="§"/>
            </a:pPr>
            <a:r>
              <a:rPr lang="en-US" i="0" dirty="0"/>
              <a:t>If the vehicle has a light bar equipped with white or clear forward facing lights, those lights will only function if the vehicle transmission is </a:t>
            </a:r>
            <a:r>
              <a:rPr lang="en-US" b="1" i="0" u="sng" dirty="0"/>
              <a:t>not</a:t>
            </a:r>
            <a:r>
              <a:rPr lang="en-US" b="1" i="0" dirty="0"/>
              <a:t> </a:t>
            </a:r>
            <a:r>
              <a:rPr lang="en-US" i="0" dirty="0"/>
              <a:t>in neutral and the parking brakes are </a:t>
            </a:r>
            <a:r>
              <a:rPr lang="en-US" b="1" i="0" u="sng" dirty="0"/>
              <a:t>not</a:t>
            </a:r>
            <a:r>
              <a:rPr lang="en-US" i="0" dirty="0"/>
              <a:t> engaged.</a:t>
            </a:r>
          </a:p>
          <a:p>
            <a:endParaRPr lang="en-US" i="0" dirty="0"/>
          </a:p>
          <a:p>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53</a:t>
            </a:fld>
            <a:endParaRPr lang="en-US"/>
          </a:p>
        </p:txBody>
      </p:sp>
    </p:spTree>
    <p:extLst>
      <p:ext uri="{BB962C8B-B14F-4D97-AF65-F5344CB8AC3E}">
        <p14:creationId xmlns:p14="http://schemas.microsoft.com/office/powerpoint/2010/main" val="12006837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Mirrors and Windows </a:t>
            </a:r>
          </a:p>
          <a:p>
            <a:pPr marL="171450" indent="-171450">
              <a:buFont typeface="Arial" panose="020B0604020202020204" pitchFamily="34" charset="0"/>
              <a:buChar char="•"/>
            </a:pPr>
            <a:r>
              <a:rPr lang="en-US" dirty="0"/>
              <a:t>Ensure all mirrors and windows are clean.</a:t>
            </a:r>
          </a:p>
          <a:p>
            <a:pPr marL="171450" indent="-171450">
              <a:buFont typeface="Arial" panose="020B0604020202020204" pitchFamily="34" charset="0"/>
              <a:buChar char="•"/>
            </a:pPr>
            <a:r>
              <a:rPr lang="en-US" dirty="0"/>
              <a:t>Inspect mirror and windows for cracks or chips. </a:t>
            </a:r>
          </a:p>
          <a:p>
            <a:pPr marL="171450" indent="-171450">
              <a:buFont typeface="Arial" panose="020B0604020202020204" pitchFamily="34" charset="0"/>
              <a:buChar char="•"/>
            </a:pPr>
            <a:r>
              <a:rPr lang="en-US" dirty="0"/>
              <a:t>Inspect mirror mounts for damage or looseness. </a:t>
            </a:r>
          </a:p>
          <a:p>
            <a:pPr marL="171450" indent="-171450">
              <a:buFont typeface="Arial" panose="020B0604020202020204" pitchFamily="34" charset="0"/>
              <a:buChar char="•"/>
            </a:pPr>
            <a:r>
              <a:rPr lang="en-US" dirty="0"/>
              <a:t>Ensure mirrors are properly adjusted.</a:t>
            </a:r>
          </a:p>
          <a:p>
            <a:pPr marL="628650" lvl="1" indent="-171450">
              <a:buFont typeface="Wingdings" panose="05000000000000000000" pitchFamily="2" charset="2"/>
              <a:buChar char="§"/>
            </a:pPr>
            <a:r>
              <a:rPr lang="en-US" i="1" dirty="0"/>
              <a:t>Clean glass and properly adjusted mirrors can prevent accidents.</a:t>
            </a:r>
          </a:p>
          <a:p>
            <a:endParaRPr lang="en-US" b="1" u="sng" dirty="0"/>
          </a:p>
          <a:p>
            <a:r>
              <a:rPr lang="en-US" b="1" u="sng" dirty="0"/>
              <a:t>Windshield Wipers and Washer</a:t>
            </a:r>
          </a:p>
          <a:p>
            <a:pPr marL="171450" indent="-171450">
              <a:buFont typeface="Arial" panose="020B0604020202020204" pitchFamily="34" charset="0"/>
              <a:buChar char="•"/>
            </a:pPr>
            <a:r>
              <a:rPr lang="en-US" dirty="0"/>
              <a:t>Ensure windshield wipers work on all speeds, and rubber is free of cracks, splits, and weathering. </a:t>
            </a:r>
          </a:p>
          <a:p>
            <a:pPr marL="171450" indent="-171450">
              <a:buFont typeface="Arial" panose="020B0604020202020204" pitchFamily="34" charset="0"/>
              <a:buChar char="•"/>
            </a:pPr>
            <a:r>
              <a:rPr lang="en-US" dirty="0"/>
              <a:t>Ensure the washer system functions correctly and has adequate fluid.</a:t>
            </a:r>
          </a:p>
          <a:p>
            <a:pPr marL="628650" lvl="1" indent="-171450">
              <a:buFont typeface="Wingdings" panose="05000000000000000000" pitchFamily="2" charset="2"/>
              <a:buChar char="§"/>
            </a:pPr>
            <a:r>
              <a:rPr lang="en-US" i="0" dirty="0"/>
              <a:t>Replace wipers and fill reservoir as necessary.</a:t>
            </a:r>
          </a:p>
        </p:txBody>
      </p:sp>
      <p:sp>
        <p:nvSpPr>
          <p:cNvPr id="4" name="Slide Number Placeholder 3"/>
          <p:cNvSpPr>
            <a:spLocks noGrp="1"/>
          </p:cNvSpPr>
          <p:nvPr>
            <p:ph type="sldNum" sz="quarter" idx="10"/>
          </p:nvPr>
        </p:nvSpPr>
        <p:spPr/>
        <p:txBody>
          <a:bodyPr/>
          <a:lstStyle/>
          <a:p>
            <a:fld id="{365413E0-04AA-4F19-81FF-B377A549C9A2}" type="slidenum">
              <a:rPr lang="en-US" smtClean="0"/>
              <a:pPr/>
              <a:t>54</a:t>
            </a:fld>
            <a:endParaRPr lang="en-US"/>
          </a:p>
        </p:txBody>
      </p:sp>
    </p:spTree>
    <p:extLst>
      <p:ext uri="{BB962C8B-B14F-4D97-AF65-F5344CB8AC3E}">
        <p14:creationId xmlns:p14="http://schemas.microsoft.com/office/powerpoint/2010/main" val="41421335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pPr defTabSz="914277">
              <a:defRPr/>
            </a:pPr>
            <a:r>
              <a:rPr lang="en-US" b="1" u="sng" dirty="0"/>
              <a:t>Gauges</a:t>
            </a:r>
          </a:p>
          <a:p>
            <a:pPr marL="171450" indent="-171450" defTabSz="914277">
              <a:buFont typeface="Arial" panose="020B0604020202020204" pitchFamily="34" charset="0"/>
              <a:buChar char="•"/>
              <a:defRPr/>
            </a:pPr>
            <a:r>
              <a:rPr lang="en-US" dirty="0"/>
              <a:t>Ensure all gauges are operational. </a:t>
            </a:r>
          </a:p>
          <a:p>
            <a:pPr marL="171450" indent="-171450" defTabSz="914277">
              <a:buFont typeface="Arial" panose="020B0604020202020204" pitchFamily="34" charset="0"/>
              <a:buChar char="•"/>
              <a:defRPr/>
            </a:pPr>
            <a:r>
              <a:rPr lang="en-US" dirty="0"/>
              <a:t>Document any non-functioning gauges; ensure the problem is fixed before putting</a:t>
            </a:r>
            <a:r>
              <a:rPr lang="en-US" baseline="0" dirty="0"/>
              <a:t> t</a:t>
            </a:r>
            <a:r>
              <a:rPr lang="en-US" dirty="0"/>
              <a:t>he vehicle into service.</a:t>
            </a:r>
          </a:p>
          <a:p>
            <a:pPr marL="628650" lvl="1" indent="-171450">
              <a:buFont typeface="Wingdings" panose="05000000000000000000" pitchFamily="2" charset="2"/>
              <a:buChar char="§"/>
            </a:pPr>
            <a:r>
              <a:rPr lang="en-US" i="1" dirty="0"/>
              <a:t>Most manufacturers illuminate all warning lights for a few seconds after the key is turned on. Operators should check to see if any lights are not functioning. Some manufacturers “sweep” the gauges when the key is turned, this is also to assess functionality. </a:t>
            </a:r>
          </a:p>
          <a:p>
            <a:endParaRPr lang="en-US" b="1" u="sng" dirty="0"/>
          </a:p>
          <a:p>
            <a:r>
              <a:rPr lang="en-US" b="1" u="sng" dirty="0"/>
              <a:t>Switches</a:t>
            </a:r>
          </a:p>
          <a:p>
            <a:pPr marL="171450" indent="-171450">
              <a:buFont typeface="Arial" panose="020B0604020202020204" pitchFamily="34" charset="0"/>
              <a:buChar char="•"/>
            </a:pPr>
            <a:r>
              <a:rPr lang="en-US" dirty="0"/>
              <a:t>Ensure switches are functioning as designed.</a:t>
            </a:r>
          </a:p>
        </p:txBody>
      </p:sp>
      <p:sp>
        <p:nvSpPr>
          <p:cNvPr id="4" name="Slide Number Placeholder 3"/>
          <p:cNvSpPr>
            <a:spLocks noGrp="1"/>
          </p:cNvSpPr>
          <p:nvPr>
            <p:ph type="sldNum" sz="quarter" idx="10"/>
          </p:nvPr>
        </p:nvSpPr>
        <p:spPr/>
        <p:txBody>
          <a:bodyPr/>
          <a:lstStyle/>
          <a:p>
            <a:fld id="{365413E0-04AA-4F19-81FF-B377A549C9A2}" type="slidenum">
              <a:rPr lang="en-US" smtClean="0"/>
              <a:pPr/>
              <a:t>55</a:t>
            </a:fld>
            <a:endParaRPr lang="en-US"/>
          </a:p>
        </p:txBody>
      </p:sp>
    </p:spTree>
    <p:extLst>
      <p:ext uri="{BB962C8B-B14F-4D97-AF65-F5344CB8AC3E}">
        <p14:creationId xmlns:p14="http://schemas.microsoft.com/office/powerpoint/2010/main" val="15493589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District Mobile Radio, Siren and P.A.</a:t>
            </a:r>
          </a:p>
          <a:p>
            <a:pPr marL="171450" indent="-171450">
              <a:buFont typeface="Arial" panose="020B0604020202020204" pitchFamily="34" charset="0"/>
              <a:buChar char="•"/>
            </a:pPr>
            <a:r>
              <a:rPr lang="en-US" dirty="0"/>
              <a:t>Perform a radio check to ensure that the radio receives and transmits. </a:t>
            </a:r>
          </a:p>
          <a:p>
            <a:pPr marL="171450" indent="-171450">
              <a:buFont typeface="Arial" panose="020B0604020202020204" pitchFamily="34" charset="0"/>
              <a:buChar char="•"/>
            </a:pPr>
            <a:r>
              <a:rPr lang="en-US" dirty="0"/>
              <a:t>Ensure the radio and microphone are securely mounted and speakers are functional. </a:t>
            </a:r>
          </a:p>
          <a:p>
            <a:pPr marL="171450" indent="-171450">
              <a:buFont typeface="Arial" panose="020B0604020202020204" pitchFamily="34" charset="0"/>
              <a:buChar char="•"/>
            </a:pPr>
            <a:r>
              <a:rPr lang="en-US" dirty="0"/>
              <a:t>Ensure the siren and public address (PA) system</a:t>
            </a:r>
            <a:r>
              <a:rPr lang="en-US" baseline="0" dirty="0"/>
              <a:t> are</a:t>
            </a:r>
            <a:r>
              <a:rPr lang="en-US" dirty="0"/>
              <a:t> functioning properly.</a:t>
            </a:r>
          </a:p>
        </p:txBody>
      </p:sp>
      <p:sp>
        <p:nvSpPr>
          <p:cNvPr id="4" name="Slide Number Placeholder 3"/>
          <p:cNvSpPr>
            <a:spLocks noGrp="1"/>
          </p:cNvSpPr>
          <p:nvPr>
            <p:ph type="sldNum" sz="quarter" idx="10"/>
          </p:nvPr>
        </p:nvSpPr>
        <p:spPr/>
        <p:txBody>
          <a:bodyPr/>
          <a:lstStyle/>
          <a:p>
            <a:fld id="{365413E0-04AA-4F19-81FF-B377A549C9A2}" type="slidenum">
              <a:rPr lang="en-US" smtClean="0"/>
              <a:pPr/>
              <a:t>56</a:t>
            </a:fld>
            <a:endParaRPr lang="en-US"/>
          </a:p>
        </p:txBody>
      </p:sp>
    </p:spTree>
    <p:extLst>
      <p:ext uri="{BB962C8B-B14F-4D97-AF65-F5344CB8AC3E}">
        <p14:creationId xmlns:p14="http://schemas.microsoft.com/office/powerpoint/2010/main" val="81429144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Horn and Backup Alarm</a:t>
            </a:r>
          </a:p>
          <a:p>
            <a:pPr marL="171450" indent="-171450">
              <a:buFont typeface="Arial" panose="020B0604020202020204" pitchFamily="34" charset="0"/>
              <a:buChar char="•"/>
            </a:pPr>
            <a:r>
              <a:rPr lang="en-US" dirty="0"/>
              <a:t>Check the electric chassis horn and air horn. </a:t>
            </a:r>
          </a:p>
          <a:p>
            <a:pPr marL="171450" indent="-171450">
              <a:buFont typeface="Arial" panose="020B0604020202020204" pitchFamily="34" charset="0"/>
              <a:buChar char="•"/>
            </a:pPr>
            <a:r>
              <a:rPr lang="en-US" dirty="0"/>
              <a:t>Ensure the reverse alarm is operational.</a:t>
            </a:r>
          </a:p>
        </p:txBody>
      </p:sp>
      <p:sp>
        <p:nvSpPr>
          <p:cNvPr id="4" name="Slide Number Placeholder 3"/>
          <p:cNvSpPr>
            <a:spLocks noGrp="1"/>
          </p:cNvSpPr>
          <p:nvPr>
            <p:ph type="sldNum" sz="quarter" idx="10"/>
          </p:nvPr>
        </p:nvSpPr>
        <p:spPr/>
        <p:txBody>
          <a:bodyPr/>
          <a:lstStyle/>
          <a:p>
            <a:fld id="{365413E0-04AA-4F19-81FF-B377A549C9A2}" type="slidenum">
              <a:rPr lang="en-US" smtClean="0"/>
              <a:pPr/>
              <a:t>57</a:t>
            </a:fld>
            <a:endParaRPr lang="en-US"/>
          </a:p>
        </p:txBody>
      </p:sp>
    </p:spTree>
    <p:extLst>
      <p:ext uri="{BB962C8B-B14F-4D97-AF65-F5344CB8AC3E}">
        <p14:creationId xmlns:p14="http://schemas.microsoft.com/office/powerpoint/2010/main" val="3743394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Seat Belts</a:t>
            </a:r>
          </a:p>
          <a:p>
            <a:pPr marL="171450" indent="-171450">
              <a:buFont typeface="Arial" panose="020B0604020202020204" pitchFamily="34" charset="0"/>
              <a:buChar char="•"/>
            </a:pPr>
            <a:r>
              <a:rPr lang="en-US" dirty="0"/>
              <a:t>Ensure seat belts are clean, secure, accessible, and operational.</a:t>
            </a:r>
          </a:p>
          <a:p>
            <a:pPr marL="628650" lvl="1" indent="-171450">
              <a:buFont typeface="Wingdings" panose="05000000000000000000" pitchFamily="2" charset="2"/>
              <a:buChar char="§"/>
            </a:pPr>
            <a:r>
              <a:rPr lang="en-US" i="1" dirty="0"/>
              <a:t>There should be no wear </a:t>
            </a:r>
            <a:r>
              <a:rPr lang="en-US" dirty="0"/>
              <a:t>or </a:t>
            </a:r>
            <a:r>
              <a:rPr lang="en-US" i="1" dirty="0"/>
              <a:t>fraying.</a:t>
            </a:r>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58</a:t>
            </a:fld>
            <a:endParaRPr lang="en-US"/>
          </a:p>
        </p:txBody>
      </p:sp>
    </p:spTree>
    <p:extLst>
      <p:ext uri="{BB962C8B-B14F-4D97-AF65-F5344CB8AC3E}">
        <p14:creationId xmlns:p14="http://schemas.microsoft.com/office/powerpoint/2010/main" val="2136888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Heater and Air Conditioner</a:t>
            </a:r>
          </a:p>
          <a:p>
            <a:pPr marL="171450" indent="-171450">
              <a:buFont typeface="Arial" panose="020B0604020202020204" pitchFamily="34" charset="0"/>
              <a:buChar char="•"/>
            </a:pPr>
            <a:r>
              <a:rPr lang="en-US" dirty="0"/>
              <a:t>Check fan, defroster, vents, and controls.</a:t>
            </a:r>
          </a:p>
          <a:p>
            <a:pPr marL="628650" lvl="1" indent="-171450">
              <a:buFont typeface="Wingdings" panose="05000000000000000000" pitchFamily="2" charset="2"/>
              <a:buChar char="§"/>
            </a:pPr>
            <a:r>
              <a:rPr lang="en-US" i="0" dirty="0"/>
              <a:t>Since the defroster helps to maintain outward visibility, its functionality</a:t>
            </a:r>
            <a:r>
              <a:rPr lang="en-US" i="0" baseline="0" dirty="0"/>
              <a:t> is vital.</a:t>
            </a:r>
            <a:endParaRPr lang="en-US" i="0" dirty="0"/>
          </a:p>
          <a:p>
            <a:pPr marL="171450" lvl="0" indent="-171450">
              <a:buFont typeface="Arial" panose="020B0604020202020204" pitchFamily="34" charset="0"/>
              <a:buChar char="•"/>
            </a:pPr>
            <a:r>
              <a:rPr lang="en-US" i="0" dirty="0"/>
              <a:t>Periodically</a:t>
            </a:r>
            <a:r>
              <a:rPr lang="en-US" i="0" baseline="0" dirty="0"/>
              <a:t> check the </a:t>
            </a:r>
            <a:r>
              <a:rPr lang="en-US" i="0" dirty="0"/>
              <a:t>cabin filter and ember screen, if equipped.</a:t>
            </a:r>
          </a:p>
        </p:txBody>
      </p:sp>
      <p:sp>
        <p:nvSpPr>
          <p:cNvPr id="4" name="Slide Number Placeholder 3"/>
          <p:cNvSpPr>
            <a:spLocks noGrp="1"/>
          </p:cNvSpPr>
          <p:nvPr>
            <p:ph type="sldNum" sz="quarter" idx="10"/>
          </p:nvPr>
        </p:nvSpPr>
        <p:spPr/>
        <p:txBody>
          <a:bodyPr/>
          <a:lstStyle/>
          <a:p>
            <a:fld id="{365413E0-04AA-4F19-81FF-B377A549C9A2}" type="slidenum">
              <a:rPr lang="en-US" smtClean="0"/>
              <a:pPr/>
              <a:t>59</a:t>
            </a:fld>
            <a:endParaRPr lang="en-US"/>
          </a:p>
        </p:txBody>
      </p:sp>
    </p:spTree>
    <p:extLst>
      <p:ext uri="{BB962C8B-B14F-4D97-AF65-F5344CB8AC3E}">
        <p14:creationId xmlns:p14="http://schemas.microsoft.com/office/powerpoint/2010/main" val="932778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5413E0-04AA-4F19-81FF-B377A549C9A2}" type="slidenum">
              <a:rPr lang="en-US" smtClean="0"/>
              <a:pPr/>
              <a:t>6</a:t>
            </a:fld>
            <a:endParaRPr lang="en-US"/>
          </a:p>
        </p:txBody>
      </p:sp>
    </p:spTree>
    <p:extLst>
      <p:ext uri="{BB962C8B-B14F-4D97-AF65-F5344CB8AC3E}">
        <p14:creationId xmlns:p14="http://schemas.microsoft.com/office/powerpoint/2010/main" val="11002464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Vehicle Use (Log) Book</a:t>
            </a:r>
          </a:p>
          <a:p>
            <a:pPr marL="171450" indent="-171450">
              <a:buFont typeface="Arial" panose="020B0604020202020204" pitchFamily="34" charset="0"/>
              <a:buChar char="•"/>
            </a:pPr>
            <a:r>
              <a:rPr lang="en-US" dirty="0"/>
              <a:t>Ensure the vehicle use book is current, neat and accessible. </a:t>
            </a:r>
          </a:p>
          <a:p>
            <a:pPr marL="171450" indent="-171450">
              <a:buFont typeface="Arial" panose="020B0604020202020204" pitchFamily="34" charset="0"/>
              <a:buChar char="•"/>
            </a:pPr>
            <a:r>
              <a:rPr lang="en-US" dirty="0"/>
              <a:t>Check for the vehicle credit card, receipts, proper charge codes, and weight ticket. </a:t>
            </a:r>
          </a:p>
          <a:p>
            <a:pPr marL="171450" indent="-171450">
              <a:buFont typeface="Arial" panose="020B0604020202020204" pitchFamily="34" charset="0"/>
              <a:buChar char="•"/>
            </a:pPr>
            <a:r>
              <a:rPr lang="en-US" dirty="0"/>
              <a:t>Ensure a </a:t>
            </a:r>
            <a:r>
              <a:rPr lang="en-US" b="1" i="1" u="sng" dirty="0"/>
              <a:t>signed</a:t>
            </a:r>
            <a:r>
              <a:rPr lang="en-US" dirty="0"/>
              <a:t> copy of the self-insurance documentation is included in the log book.</a:t>
            </a:r>
          </a:p>
          <a:p>
            <a:endParaRPr lang="en-US" b="1" u="sng" dirty="0"/>
          </a:p>
          <a:p>
            <a:r>
              <a:rPr lang="en-US" b="1" u="sng" dirty="0"/>
              <a:t>Accident Forms</a:t>
            </a:r>
          </a:p>
          <a:p>
            <a:pPr marL="171450" indent="-171450">
              <a:buFont typeface="Arial" panose="020B0604020202020204" pitchFamily="34" charset="0"/>
              <a:buChar char="•"/>
            </a:pPr>
            <a:r>
              <a:rPr lang="en-US" dirty="0"/>
              <a:t>Ensure that the</a:t>
            </a:r>
            <a:r>
              <a:rPr lang="en-US" i="1" dirty="0"/>
              <a:t> DI-135 Accident</a:t>
            </a:r>
            <a:r>
              <a:rPr lang="en-US" i="1" baseline="0" dirty="0"/>
              <a:t> Packet</a:t>
            </a:r>
            <a:r>
              <a:rPr lang="en-US" dirty="0"/>
              <a:t> contains the following forms:</a:t>
            </a:r>
          </a:p>
          <a:p>
            <a:pPr marL="628650" lvl="1" indent="-171450">
              <a:buFont typeface="Wingdings" panose="05000000000000000000" pitchFamily="2" charset="2"/>
              <a:buChar char="§"/>
            </a:pPr>
            <a:r>
              <a:rPr lang="en-US" i="0" dirty="0"/>
              <a:t>“Report of Accident/Incident” (DI-134)</a:t>
            </a:r>
          </a:p>
          <a:p>
            <a:pPr marL="628650" lvl="1" indent="-171450">
              <a:buFont typeface="Wingdings" panose="05000000000000000000" pitchFamily="2" charset="2"/>
              <a:buChar char="§"/>
            </a:pPr>
            <a:r>
              <a:rPr lang="en-US" i="0" dirty="0"/>
              <a:t>“Operator’s Report of Motor Vehicle Accident Report” (SF-91), 2 copies</a:t>
            </a:r>
          </a:p>
          <a:p>
            <a:pPr marL="628650" lvl="1" indent="-171450">
              <a:buFont typeface="Wingdings" panose="05000000000000000000" pitchFamily="2" charset="2"/>
              <a:buChar char="§"/>
            </a:pPr>
            <a:r>
              <a:rPr lang="en-US" i="0" dirty="0"/>
              <a:t>“Investigation Report of Motor Vehicle Accident” (SF-91A), 2 copies</a:t>
            </a:r>
          </a:p>
          <a:p>
            <a:pPr marL="628650" lvl="1" indent="-171450">
              <a:buFont typeface="Wingdings" panose="05000000000000000000" pitchFamily="2" charset="2"/>
              <a:buChar char="§"/>
            </a:pPr>
            <a:r>
              <a:rPr lang="en-US" i="0" dirty="0"/>
              <a:t>“Statement of Witness” (SF-94), 2 copies</a:t>
            </a:r>
          </a:p>
        </p:txBody>
      </p:sp>
      <p:sp>
        <p:nvSpPr>
          <p:cNvPr id="4" name="Slide Number Placeholder 3"/>
          <p:cNvSpPr>
            <a:spLocks noGrp="1"/>
          </p:cNvSpPr>
          <p:nvPr>
            <p:ph type="sldNum" sz="quarter" idx="10"/>
          </p:nvPr>
        </p:nvSpPr>
        <p:spPr/>
        <p:txBody>
          <a:bodyPr/>
          <a:lstStyle/>
          <a:p>
            <a:fld id="{365413E0-04AA-4F19-81FF-B377A549C9A2}" type="slidenum">
              <a:rPr lang="en-US" smtClean="0"/>
              <a:pPr/>
              <a:t>60</a:t>
            </a:fld>
            <a:endParaRPr lang="en-US"/>
          </a:p>
        </p:txBody>
      </p:sp>
    </p:spTree>
    <p:extLst>
      <p:ext uri="{BB962C8B-B14F-4D97-AF65-F5344CB8AC3E}">
        <p14:creationId xmlns:p14="http://schemas.microsoft.com/office/powerpoint/2010/main" val="3821714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Fire Extinguisher</a:t>
            </a:r>
          </a:p>
          <a:p>
            <a:pPr marL="171450" indent="-171450">
              <a:buFont typeface="Arial" panose="020B0604020202020204" pitchFamily="34" charset="0"/>
              <a:buChar char="•"/>
            </a:pPr>
            <a:r>
              <a:rPr lang="en-US" dirty="0"/>
              <a:t>Ensure the fire extinguisher is securely mounted, pins are in place, reflective marker is attached, and unit is charged.  </a:t>
            </a:r>
          </a:p>
          <a:p>
            <a:pPr marL="171450" indent="-171450">
              <a:buFont typeface="Arial" panose="020B0604020202020204" pitchFamily="34" charset="0"/>
              <a:buChar char="•"/>
            </a:pPr>
            <a:r>
              <a:rPr lang="en-US" dirty="0"/>
              <a:t>Ensure the fire extinguisher has a tag indicating the current annual service date, as well as monthly inspections.</a:t>
            </a:r>
          </a:p>
        </p:txBody>
      </p:sp>
      <p:sp>
        <p:nvSpPr>
          <p:cNvPr id="4" name="Slide Number Placeholder 3"/>
          <p:cNvSpPr>
            <a:spLocks noGrp="1"/>
          </p:cNvSpPr>
          <p:nvPr>
            <p:ph type="sldNum" sz="quarter" idx="10"/>
          </p:nvPr>
        </p:nvSpPr>
        <p:spPr/>
        <p:txBody>
          <a:bodyPr/>
          <a:lstStyle/>
          <a:p>
            <a:fld id="{365413E0-04AA-4F19-81FF-B377A549C9A2}" type="slidenum">
              <a:rPr lang="en-US" smtClean="0"/>
              <a:pPr/>
              <a:t>61</a:t>
            </a:fld>
            <a:endParaRPr lang="en-US"/>
          </a:p>
        </p:txBody>
      </p:sp>
    </p:spTree>
    <p:extLst>
      <p:ext uri="{BB962C8B-B14F-4D97-AF65-F5344CB8AC3E}">
        <p14:creationId xmlns:p14="http://schemas.microsoft.com/office/powerpoint/2010/main" val="1166206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First Aid Kit(s)</a:t>
            </a:r>
          </a:p>
          <a:p>
            <a:pPr marL="171450" indent="-171450">
              <a:buFont typeface="Arial" panose="020B0604020202020204" pitchFamily="34" charset="0"/>
              <a:buChar char="•"/>
            </a:pPr>
            <a:r>
              <a:rPr lang="en-US" dirty="0"/>
              <a:t>Ensure the first aid kit(s) is maintained, updated, and clearly marked.</a:t>
            </a:r>
          </a:p>
        </p:txBody>
      </p:sp>
      <p:sp>
        <p:nvSpPr>
          <p:cNvPr id="4" name="Slide Number Placeholder 3"/>
          <p:cNvSpPr>
            <a:spLocks noGrp="1"/>
          </p:cNvSpPr>
          <p:nvPr>
            <p:ph type="sldNum" sz="quarter" idx="10"/>
          </p:nvPr>
        </p:nvSpPr>
        <p:spPr/>
        <p:txBody>
          <a:bodyPr/>
          <a:lstStyle/>
          <a:p>
            <a:fld id="{365413E0-04AA-4F19-81FF-B377A549C9A2}" type="slidenum">
              <a:rPr lang="en-US" smtClean="0"/>
              <a:pPr/>
              <a:t>62</a:t>
            </a:fld>
            <a:endParaRPr lang="en-US"/>
          </a:p>
        </p:txBody>
      </p:sp>
    </p:spTree>
    <p:extLst>
      <p:ext uri="{BB962C8B-B14F-4D97-AF65-F5344CB8AC3E}">
        <p14:creationId xmlns:p14="http://schemas.microsoft.com/office/powerpoint/2010/main" val="1410709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DOT Warning Triangle Kit</a:t>
            </a:r>
            <a:endParaRPr lang="en-US" b="1" dirty="0"/>
          </a:p>
          <a:p>
            <a:pPr marL="171450" indent="-171450">
              <a:buFont typeface="Arial" panose="020B0604020202020204" pitchFamily="34" charset="0"/>
              <a:buChar char="•"/>
            </a:pPr>
            <a:r>
              <a:rPr lang="en-US" dirty="0"/>
              <a:t>Ensure the reflector warning</a:t>
            </a:r>
            <a:r>
              <a:rPr lang="en-US" baseline="0" dirty="0"/>
              <a:t> kit </a:t>
            </a:r>
            <a:r>
              <a:rPr lang="en-US" dirty="0"/>
              <a:t>is available and operational.</a:t>
            </a:r>
          </a:p>
        </p:txBody>
      </p:sp>
      <p:sp>
        <p:nvSpPr>
          <p:cNvPr id="4" name="Slide Number Placeholder 3"/>
          <p:cNvSpPr>
            <a:spLocks noGrp="1"/>
          </p:cNvSpPr>
          <p:nvPr>
            <p:ph type="sldNum" sz="quarter" idx="10"/>
          </p:nvPr>
        </p:nvSpPr>
        <p:spPr/>
        <p:txBody>
          <a:bodyPr/>
          <a:lstStyle/>
          <a:p>
            <a:fld id="{365413E0-04AA-4F19-81FF-B377A549C9A2}" type="slidenum">
              <a:rPr lang="en-US" smtClean="0"/>
              <a:pPr/>
              <a:t>63</a:t>
            </a:fld>
            <a:endParaRPr lang="en-US"/>
          </a:p>
        </p:txBody>
      </p:sp>
    </p:spTree>
    <p:extLst>
      <p:ext uri="{BB962C8B-B14F-4D97-AF65-F5344CB8AC3E}">
        <p14:creationId xmlns:p14="http://schemas.microsoft.com/office/powerpoint/2010/main" val="35349840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Jack</a:t>
            </a:r>
            <a:r>
              <a:rPr lang="en-US" b="1" u="sng" baseline="0" dirty="0"/>
              <a:t> and </a:t>
            </a:r>
            <a:r>
              <a:rPr lang="en-US" b="1" u="sng" dirty="0"/>
              <a:t>Lug Wrench</a:t>
            </a:r>
          </a:p>
          <a:p>
            <a:pPr marL="171450" indent="-171450">
              <a:buFont typeface="Arial" panose="020B0604020202020204" pitchFamily="34" charset="0"/>
              <a:buChar char="•"/>
            </a:pPr>
            <a:r>
              <a:rPr lang="en-US" dirty="0"/>
              <a:t>Ensure a properly-sized jack and lug wrench are present and compatible with the vehicle.</a:t>
            </a:r>
          </a:p>
          <a:p>
            <a:pPr marL="171450" lvl="0" indent="-171450">
              <a:buFont typeface="Arial" panose="020B0604020202020204" pitchFamily="34" charset="0"/>
              <a:buChar char="•"/>
            </a:pPr>
            <a:r>
              <a:rPr lang="en-US" i="0" dirty="0"/>
              <a:t>Ensure cribbing is strong and large enough to safely support the weight of the vehicle.</a:t>
            </a:r>
          </a:p>
          <a:p>
            <a:pPr marL="628650" marR="0" lvl="1" indent="-171450" algn="l" defTabSz="914400" rtl="0" eaLnBrk="1" fontAlgn="base" latinLnBrk="0" hangingPunct="1">
              <a:lnSpc>
                <a:spcPct val="100000"/>
              </a:lnSpc>
              <a:spcBef>
                <a:spcPct val="30000"/>
              </a:spcBef>
              <a:spcAft>
                <a:spcPct val="0"/>
              </a:spcAft>
              <a:buClrTx/>
              <a:buSzTx/>
              <a:buFont typeface="Wingdings" panose="05000000000000000000" pitchFamily="2" charset="2"/>
              <a:buChar char="§"/>
              <a:tabLst/>
              <a:defRPr/>
            </a:pPr>
            <a:r>
              <a:rPr lang="en-US" sz="1200" i="1" kern="1200" dirty="0">
                <a:solidFill>
                  <a:schemeClr val="tx1"/>
                </a:solidFill>
                <a:effectLst/>
                <a:latin typeface="Arial" charset="0"/>
                <a:ea typeface="+mn-ea"/>
                <a:cs typeface="+mn-cs"/>
              </a:rPr>
              <a:t>A leaning or leaking jack may fail to properly raise or support the vehicle.</a:t>
            </a:r>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fld id="{365413E0-04AA-4F19-81FF-B377A549C9A2}" type="slidenum">
              <a:rPr lang="en-US" smtClean="0"/>
              <a:pPr/>
              <a:t>64</a:t>
            </a:fld>
            <a:endParaRPr lang="en-US"/>
          </a:p>
        </p:txBody>
      </p:sp>
    </p:spTree>
    <p:extLst>
      <p:ext uri="{BB962C8B-B14F-4D97-AF65-F5344CB8AC3E}">
        <p14:creationId xmlns:p14="http://schemas.microsoft.com/office/powerpoint/2010/main" val="33641047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5413E0-04AA-4F19-81FF-B377A549C9A2}" type="slidenum">
              <a:rPr lang="en-US" smtClean="0"/>
              <a:pPr/>
              <a:t>65</a:t>
            </a:fld>
            <a:endParaRPr lang="en-US"/>
          </a:p>
        </p:txBody>
      </p:sp>
    </p:spTree>
    <p:extLst>
      <p:ext uri="{BB962C8B-B14F-4D97-AF65-F5344CB8AC3E}">
        <p14:creationId xmlns:p14="http://schemas.microsoft.com/office/powerpoint/2010/main" val="21927526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Parking Brake (both hydraulic and air brakes)</a:t>
            </a:r>
          </a:p>
          <a:p>
            <a:pPr marL="171450" indent="-171450">
              <a:buFont typeface="Arial" panose="020B0604020202020204" pitchFamily="34" charset="0"/>
              <a:buChar char="•"/>
            </a:pPr>
            <a:r>
              <a:rPr lang="en-US" dirty="0"/>
              <a:t>Ensure the parking</a:t>
            </a:r>
            <a:r>
              <a:rPr lang="en-US" baseline="0" dirty="0"/>
              <a:t> brake will hold the vehicle by gently trying to pull forward with the park</a:t>
            </a:r>
            <a:r>
              <a:rPr lang="en-US" dirty="0"/>
              <a:t>ing brake engaged.</a:t>
            </a:r>
          </a:p>
        </p:txBody>
      </p:sp>
      <p:sp>
        <p:nvSpPr>
          <p:cNvPr id="4" name="Slide Number Placeholder 3"/>
          <p:cNvSpPr>
            <a:spLocks noGrp="1"/>
          </p:cNvSpPr>
          <p:nvPr>
            <p:ph type="sldNum" sz="quarter" idx="10"/>
          </p:nvPr>
        </p:nvSpPr>
        <p:spPr/>
        <p:txBody>
          <a:bodyPr/>
          <a:lstStyle/>
          <a:p>
            <a:fld id="{365413E0-04AA-4F19-81FF-B377A549C9A2}" type="slidenum">
              <a:rPr lang="en-US" smtClean="0"/>
              <a:pPr/>
              <a:t>66</a:t>
            </a:fld>
            <a:endParaRPr lang="en-US"/>
          </a:p>
        </p:txBody>
      </p:sp>
    </p:spTree>
    <p:extLst>
      <p:ext uri="{BB962C8B-B14F-4D97-AF65-F5344CB8AC3E}">
        <p14:creationId xmlns:p14="http://schemas.microsoft.com/office/powerpoint/2010/main" val="323082883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Service</a:t>
            </a:r>
            <a:r>
              <a:rPr lang="en-US" b="1" u="sng" baseline="0" dirty="0"/>
              <a:t> Brakes (h</a:t>
            </a:r>
            <a:r>
              <a:rPr lang="en-US" b="1" u="sng" dirty="0"/>
              <a:t>ydraulic and air brakes)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u="none" strike="noStrike" kern="1200" dirty="0">
                <a:solidFill>
                  <a:schemeClr val="tx1"/>
                </a:solidFill>
                <a:effectLst>
                  <a:glow>
                    <a:srgbClr val="000000"/>
                  </a:glow>
                  <a:reflection stA="0" endPos="0" fadeDir="0" sx="0" sy="0"/>
                </a:effectLst>
                <a:latin typeface="Arial" charset="0"/>
                <a:ea typeface="+mn-ea"/>
                <a:cs typeface="+mn-cs"/>
              </a:rPr>
              <a:t>Check for proper operation.</a:t>
            </a:r>
          </a:p>
          <a:p>
            <a:pPr marL="628650" lvl="1" indent="-171450">
              <a:buFont typeface="Wingdings" panose="05000000000000000000" pitchFamily="2" charset="2"/>
              <a:buChar char="§"/>
            </a:pPr>
            <a:r>
              <a:rPr lang="en-US" dirty="0"/>
              <a:t>Pull forward at approximately 5 mph.</a:t>
            </a:r>
            <a:r>
              <a:rPr lang="en-US" baseline="0" dirty="0"/>
              <a:t> A</a:t>
            </a:r>
            <a:r>
              <a:rPr lang="en-US" dirty="0"/>
              <a:t>pply service brake firmly. Check to see that brakes are working properly and to see if the vehicle pulls to one side or the other.  Listen for any abnormal grinding or squeaking noises. </a:t>
            </a:r>
          </a:p>
          <a:p>
            <a:pPr marL="628650" lvl="1" indent="-171450">
              <a:buFont typeface="Wingdings" panose="05000000000000000000" pitchFamily="2" charset="2"/>
              <a:buChar char="§"/>
            </a:pPr>
            <a:r>
              <a:rPr lang="en-US" dirty="0"/>
              <a:t>Any unusual brake pedal "feel" or delayed stopping action can also be a signal</a:t>
            </a:r>
            <a:r>
              <a:rPr lang="en-US" baseline="0" dirty="0"/>
              <a:t> mechanical issues. </a:t>
            </a:r>
          </a:p>
          <a:p>
            <a:r>
              <a:rPr lang="en-US" b="1" i="1" dirty="0"/>
              <a:t>If you find anything unsafe during the vehicle inspection, repair before operating. Federal and state laws forbid operating an unsafe vehicle.</a:t>
            </a:r>
          </a:p>
        </p:txBody>
      </p:sp>
      <p:sp>
        <p:nvSpPr>
          <p:cNvPr id="4" name="Slide Number Placeholder 3"/>
          <p:cNvSpPr>
            <a:spLocks noGrp="1"/>
          </p:cNvSpPr>
          <p:nvPr>
            <p:ph type="sldNum" sz="quarter" idx="10"/>
          </p:nvPr>
        </p:nvSpPr>
        <p:spPr/>
        <p:txBody>
          <a:bodyPr/>
          <a:lstStyle/>
          <a:p>
            <a:fld id="{365413E0-04AA-4F19-81FF-B377A549C9A2}" type="slidenum">
              <a:rPr lang="en-US" smtClean="0"/>
              <a:pPr/>
              <a:t>67</a:t>
            </a:fld>
            <a:endParaRPr lang="en-US"/>
          </a:p>
        </p:txBody>
      </p:sp>
    </p:spTree>
    <p:extLst>
      <p:ext uri="{BB962C8B-B14F-4D97-AF65-F5344CB8AC3E}">
        <p14:creationId xmlns:p14="http://schemas.microsoft.com/office/powerpoint/2010/main" val="196787888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Hydraulic</a:t>
            </a:r>
            <a:r>
              <a:rPr lang="en-US" b="1" u="sng" baseline="0" dirty="0"/>
              <a:t> Brake Check (if equipped)</a:t>
            </a:r>
          </a:p>
          <a:p>
            <a:pPr marL="171450" indent="-171450">
              <a:buFont typeface="Arial" panose="020B0604020202020204" pitchFamily="34" charset="0"/>
              <a:buChar char="•"/>
            </a:pPr>
            <a:r>
              <a:rPr lang="en-US" b="0" dirty="0"/>
              <a:t>Test for hydraulic brake leaks.</a:t>
            </a:r>
          </a:p>
          <a:p>
            <a:pPr marL="628650" lvl="1" indent="-171450">
              <a:buFont typeface="Wingdings" panose="05000000000000000000" pitchFamily="2" charset="2"/>
              <a:buChar char="§"/>
            </a:pPr>
            <a:r>
              <a:rPr lang="en-US" dirty="0"/>
              <a:t>Pump the brake pedal three times, then apply firm pressure to the pedal and hold for five seconds. </a:t>
            </a:r>
          </a:p>
          <a:p>
            <a:pPr marL="628650" lvl="1" indent="-171450">
              <a:buFont typeface="Wingdings" panose="05000000000000000000" pitchFamily="2" charset="2"/>
              <a:buChar char="§"/>
            </a:pPr>
            <a:r>
              <a:rPr lang="en-US" dirty="0"/>
              <a:t>The pedal should not move. If it does, there may be a leak or other problem. Repair before driving.</a:t>
            </a:r>
          </a:p>
          <a:p>
            <a:pPr marL="0" lvl="0" indent="0">
              <a:buFont typeface="Wingdings" panose="05000000000000000000" pitchFamily="2" charset="2"/>
              <a:buNone/>
            </a:pPr>
            <a:endParaRPr lang="en-US" b="1" u="sng" dirty="0"/>
          </a:p>
          <a:p>
            <a:pPr marL="0" lvl="0" indent="0">
              <a:buFont typeface="Wingdings" panose="05000000000000000000" pitchFamily="2" charset="2"/>
              <a:buNone/>
            </a:pPr>
            <a:r>
              <a:rPr lang="en-US" b="1" u="sng" dirty="0"/>
              <a:t>Hydraulic Brake Reserve</a:t>
            </a:r>
            <a:r>
              <a:rPr lang="en-US" b="1" u="sng" baseline="0" dirty="0"/>
              <a:t> (Backup) System, if equipped</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0" dirty="0"/>
              <a:t>Ensure</a:t>
            </a:r>
            <a:r>
              <a:rPr lang="en-US" b="0" baseline="0" dirty="0"/>
              <a:t> the hydraulic brake reserve system is functioning properly.</a:t>
            </a:r>
            <a:endParaRPr lang="en-US" b="0" dirty="0"/>
          </a:p>
          <a:p>
            <a:pPr marL="628650" lvl="1" indent="-171450">
              <a:buFont typeface="Wingdings" panose="05000000000000000000" pitchFamily="2" charset="2"/>
              <a:buChar char="§"/>
            </a:pPr>
            <a:r>
              <a:rPr lang="en-US" dirty="0"/>
              <a:t>With the key off, depress the brake pedal and listen for the sound of the reserve system electric motor.</a:t>
            </a:r>
          </a:p>
        </p:txBody>
      </p:sp>
      <p:sp>
        <p:nvSpPr>
          <p:cNvPr id="4" name="Slide Number Placeholder 3"/>
          <p:cNvSpPr>
            <a:spLocks noGrp="1"/>
          </p:cNvSpPr>
          <p:nvPr>
            <p:ph type="sldNum" sz="quarter" idx="10"/>
          </p:nvPr>
        </p:nvSpPr>
        <p:spPr/>
        <p:txBody>
          <a:bodyPr/>
          <a:lstStyle/>
          <a:p>
            <a:fld id="{365413E0-04AA-4F19-81FF-B377A549C9A2}" type="slidenum">
              <a:rPr lang="en-US" smtClean="0"/>
              <a:pPr/>
              <a:t>68</a:t>
            </a:fld>
            <a:endParaRPr lang="en-US"/>
          </a:p>
        </p:txBody>
      </p:sp>
    </p:spTree>
    <p:extLst>
      <p:ext uri="{BB962C8B-B14F-4D97-AF65-F5344CB8AC3E}">
        <p14:creationId xmlns:p14="http://schemas.microsoft.com/office/powerpoint/2010/main" val="3630203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dirty="0"/>
              <a:t>Some personnel refer to the fire engine inspection as the daily preventative maintenance (PM) check. The two terms can be used interchangeably. This inspection should be documented in the </a:t>
            </a:r>
            <a:r>
              <a:rPr lang="en-US" i="1" dirty="0"/>
              <a:t>Fire Equipment Maintenance Procedure and Record</a:t>
            </a:r>
            <a:r>
              <a:rPr lang="en-US" dirty="0"/>
              <a:t> (FEMPR).</a:t>
            </a:r>
          </a:p>
          <a:p>
            <a:endParaRPr lang="en-US" sz="1400" b="1" dirty="0"/>
          </a:p>
          <a:p>
            <a:r>
              <a:rPr lang="en-US" sz="1400" b="1" dirty="0"/>
              <a:t>Provide for safety first!</a:t>
            </a:r>
          </a:p>
          <a:p>
            <a:pPr marL="285750" lvl="0" indent="-285750">
              <a:buFont typeface="Arial" panose="020B0604020202020204" pitchFamily="34" charset="0"/>
              <a:buChar char="•"/>
            </a:pPr>
            <a:r>
              <a:rPr lang="en-US" b="0" u="none" dirty="0">
                <a:solidFill>
                  <a:schemeClr val="tx1"/>
                </a:solidFill>
              </a:rPr>
              <a:t>Set the brakes.</a:t>
            </a:r>
          </a:p>
          <a:p>
            <a:pPr marL="285750" lvl="0" indent="-285750">
              <a:buFont typeface="Arial" panose="020B0604020202020204" pitchFamily="34" charset="0"/>
              <a:buChar char="•"/>
            </a:pPr>
            <a:r>
              <a:rPr lang="en-US" b="0" u="none" dirty="0">
                <a:solidFill>
                  <a:schemeClr val="tx1"/>
                </a:solidFill>
              </a:rPr>
              <a:t>Chock vehicle.</a:t>
            </a:r>
          </a:p>
          <a:p>
            <a:pPr marL="285750" lvl="0" indent="-285750">
              <a:buFont typeface="Arial" panose="020B0604020202020204" pitchFamily="34" charset="0"/>
              <a:buChar char="•"/>
            </a:pPr>
            <a:r>
              <a:rPr lang="en-US" b="0" u="none" dirty="0">
                <a:solidFill>
                  <a:schemeClr val="tx1"/>
                </a:solidFill>
              </a:rPr>
              <a:t>Remove keys from the ignition while working under or around the vehicle.</a:t>
            </a:r>
          </a:p>
        </p:txBody>
      </p:sp>
      <p:sp>
        <p:nvSpPr>
          <p:cNvPr id="4" name="Slide Number Placeholder 3"/>
          <p:cNvSpPr>
            <a:spLocks noGrp="1"/>
          </p:cNvSpPr>
          <p:nvPr>
            <p:ph type="sldNum" sz="quarter" idx="10"/>
          </p:nvPr>
        </p:nvSpPr>
        <p:spPr/>
        <p:txBody>
          <a:bodyPr/>
          <a:lstStyle/>
          <a:p>
            <a:fld id="{365413E0-04AA-4F19-81FF-B377A549C9A2}" type="slidenum">
              <a:rPr lang="en-US" smtClean="0"/>
              <a:pPr/>
              <a:t>7</a:t>
            </a:fld>
            <a:endParaRPr lang="en-US"/>
          </a:p>
        </p:txBody>
      </p:sp>
    </p:spTree>
    <p:extLst>
      <p:ext uri="{BB962C8B-B14F-4D97-AF65-F5344CB8AC3E}">
        <p14:creationId xmlns:p14="http://schemas.microsoft.com/office/powerpoint/2010/main" val="3235325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dirty="0"/>
              <a:t>Performing the preventative maintenance inspection in the order it is listed in the Preventative Maintenance Checklist and inspection instructions is not critical. Chassis manufacturers change the location components are mounted every year so there is not one correct order to perform the inspection. An operator should perform an inspection in an order that works for the vehicle and includes all items on the list as well as any additional items they deem necessary.</a:t>
            </a:r>
          </a:p>
        </p:txBody>
      </p:sp>
      <p:sp>
        <p:nvSpPr>
          <p:cNvPr id="4" name="Slide Number Placeholder 3"/>
          <p:cNvSpPr>
            <a:spLocks noGrp="1"/>
          </p:cNvSpPr>
          <p:nvPr>
            <p:ph type="sldNum" sz="quarter" idx="10"/>
          </p:nvPr>
        </p:nvSpPr>
        <p:spPr/>
        <p:txBody>
          <a:bodyPr/>
          <a:lstStyle/>
          <a:p>
            <a:fld id="{365413E0-04AA-4F19-81FF-B377A549C9A2}" type="slidenum">
              <a:rPr lang="en-US" smtClean="0"/>
              <a:pPr/>
              <a:t>8</a:t>
            </a:fld>
            <a:endParaRPr lang="en-US"/>
          </a:p>
        </p:txBody>
      </p:sp>
    </p:spTree>
    <p:extLst>
      <p:ext uri="{BB962C8B-B14F-4D97-AF65-F5344CB8AC3E}">
        <p14:creationId xmlns:p14="http://schemas.microsoft.com/office/powerpoint/2010/main" val="1698077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1588"/>
            <a:ext cx="7310437" cy="5483225"/>
          </a:xfrm>
        </p:spPr>
      </p:sp>
      <p:sp>
        <p:nvSpPr>
          <p:cNvPr id="3" name="Notes Placeholder 2"/>
          <p:cNvSpPr>
            <a:spLocks noGrp="1"/>
          </p:cNvSpPr>
          <p:nvPr>
            <p:ph type="body" idx="1"/>
          </p:nvPr>
        </p:nvSpPr>
        <p:spPr/>
        <p:txBody>
          <a:bodyPr/>
          <a:lstStyle/>
          <a:p>
            <a:r>
              <a:rPr lang="en-US" b="1" u="sng" dirty="0"/>
              <a:t>Approach and Initial Walk-Around</a:t>
            </a:r>
            <a:endParaRPr lang="en-US" u="sng" dirty="0"/>
          </a:p>
          <a:p>
            <a:pPr marL="171450" indent="-171450">
              <a:buFont typeface="Arial" panose="020B0604020202020204" pitchFamily="34" charset="0"/>
              <a:buChar char="•"/>
            </a:pPr>
            <a:r>
              <a:rPr lang="en-US" dirty="0"/>
              <a:t>Check the overall appearance of vehicle stance. Is the vehicle sitting level? </a:t>
            </a:r>
          </a:p>
          <a:p>
            <a:pPr marL="628650" lvl="1" indent="-171450">
              <a:buFont typeface="Wingdings" panose="05000000000000000000" pitchFamily="2" charset="2"/>
              <a:buChar char="§"/>
            </a:pPr>
            <a:r>
              <a:rPr lang="en-US" dirty="0"/>
              <a:t>Leaning may indicate broken leaf springs or shocks or low tire air pressure. </a:t>
            </a:r>
          </a:p>
          <a:p>
            <a:pPr marL="171450" indent="-171450">
              <a:buFont typeface="Arial" panose="020B0604020202020204" pitchFamily="34" charset="0"/>
              <a:buChar char="•"/>
            </a:pPr>
            <a:r>
              <a:rPr lang="en-US" dirty="0"/>
              <a:t>Check for dripping fluids or puddles under the vehicle. </a:t>
            </a:r>
          </a:p>
          <a:p>
            <a:pPr marL="628650" lvl="1" indent="-171450">
              <a:buFont typeface="Wingdings" panose="05000000000000000000" pitchFamily="2" charset="2"/>
              <a:buChar char="§"/>
            </a:pPr>
            <a:r>
              <a:rPr lang="en-US" dirty="0"/>
              <a:t>Look as you approach the vehicle and as you walk around the vehicle. </a:t>
            </a:r>
          </a:p>
          <a:p>
            <a:pPr marL="628650" lvl="1" indent="-171450">
              <a:buFont typeface="Wingdings" panose="05000000000000000000" pitchFamily="2" charset="2"/>
              <a:buChar char="§"/>
            </a:pPr>
            <a:r>
              <a:rPr lang="en-US" dirty="0"/>
              <a:t>Signs of dripping may indicate bad seals, gaskets, or broken hoses.</a:t>
            </a:r>
          </a:p>
          <a:p>
            <a:pPr marL="0" indent="0">
              <a:buFont typeface="Arial" panose="020B0604020202020204" pitchFamily="34" charset="0"/>
              <a:buNone/>
            </a:pPr>
            <a:endParaRPr lang="en-US" b="1" i="1" dirty="0"/>
          </a:p>
          <a:p>
            <a:pPr marL="0" indent="0">
              <a:buFont typeface="Arial" panose="020B0604020202020204" pitchFamily="34" charset="0"/>
              <a:buNone/>
            </a:pPr>
            <a:r>
              <a:rPr lang="en-US" b="1" i="1" dirty="0"/>
              <a:t>You can also include unlocking the cab and compartments into this step. </a:t>
            </a:r>
          </a:p>
        </p:txBody>
      </p:sp>
      <p:sp>
        <p:nvSpPr>
          <p:cNvPr id="4" name="Slide Number Placeholder 3"/>
          <p:cNvSpPr>
            <a:spLocks noGrp="1"/>
          </p:cNvSpPr>
          <p:nvPr>
            <p:ph type="sldNum" sz="quarter" idx="10"/>
          </p:nvPr>
        </p:nvSpPr>
        <p:spPr/>
        <p:txBody>
          <a:bodyPr/>
          <a:lstStyle/>
          <a:p>
            <a:fld id="{365413E0-04AA-4F19-81FF-B377A549C9A2}" type="slidenum">
              <a:rPr lang="en-US" smtClean="0"/>
              <a:pPr/>
              <a:t>9</a:t>
            </a:fld>
            <a:endParaRPr lang="en-US"/>
          </a:p>
        </p:txBody>
      </p:sp>
    </p:spTree>
    <p:extLst>
      <p:ext uri="{BB962C8B-B14F-4D97-AF65-F5344CB8AC3E}">
        <p14:creationId xmlns:p14="http://schemas.microsoft.com/office/powerpoint/2010/main" val="3413436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9219" name="Rectangle 3" descr="slide title"/>
          <p:cNvSpPr>
            <a:spLocks noGrp="1" noChangeArrowheads="1"/>
          </p:cNvSpPr>
          <p:nvPr>
            <p:ph type="ctrTitle"/>
          </p:nvPr>
        </p:nvSpPr>
        <p:spPr>
          <a:xfrm>
            <a:off x="685800" y="2130425"/>
            <a:ext cx="7772400" cy="1470025"/>
          </a:xfrm>
          <a:effectLst/>
        </p:spPr>
        <p:txBody>
          <a:bodyPr/>
          <a:lstStyle>
            <a:lvl1pPr>
              <a:defRPr sz="5400">
                <a:solidFill>
                  <a:schemeClr val="tx1"/>
                </a:solidFill>
              </a:defRPr>
            </a:lvl1pPr>
          </a:lstStyle>
          <a:p>
            <a:r>
              <a:rPr lang="en-US" dirty="0"/>
              <a:t>Click to edit Master title style</a:t>
            </a:r>
          </a:p>
        </p:txBody>
      </p:sp>
      <p:sp>
        <p:nvSpPr>
          <p:cNvPr id="9220" name="Rectangle 4" descr="slide subtitle"/>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381750"/>
            <a:ext cx="2133600" cy="476250"/>
          </a:xfrm>
          <a:prstGeom prst="rect">
            <a:avLst/>
          </a:prstGeom>
        </p:spPr>
        <p:txBody>
          <a:bodyPr/>
          <a:lstStyle>
            <a:lvl1pPr>
              <a:defRPr/>
            </a:lvl1pPr>
          </a:lstStyle>
          <a:p>
            <a:r>
              <a:rPr lang="en-US"/>
              <a:t>1A-</a:t>
            </a:r>
            <a:fld id="{76497715-DEDC-4DAE-A796-CB69E6695AA4}"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126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0"/>
            <a:ext cx="6019800" cy="6126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381750"/>
            <a:ext cx="2133600" cy="476250"/>
          </a:xfrm>
          <a:prstGeom prst="rect">
            <a:avLst/>
          </a:prstGeom>
        </p:spPr>
        <p:txBody>
          <a:bodyPr/>
          <a:lstStyle>
            <a:lvl1pPr>
              <a:defRPr/>
            </a:lvl1pPr>
          </a:lstStyle>
          <a:p>
            <a:r>
              <a:rPr lang="en-US"/>
              <a:t>1A-</a:t>
            </a:r>
            <a:fld id="{5F52D9E7-297D-4CF0-B304-7AE5C99BD876}"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371600"/>
            <a:ext cx="4038600" cy="4754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371600"/>
            <a:ext cx="4038600" cy="4754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6381750"/>
            <a:ext cx="2133600" cy="476250"/>
          </a:xfrm>
          <a:prstGeom prst="rect">
            <a:avLst/>
          </a:prstGeom>
        </p:spPr>
        <p:txBody>
          <a:bodyPr/>
          <a:lstStyle>
            <a:lvl1pPr>
              <a:defRPr/>
            </a:lvl1pPr>
          </a:lstStyle>
          <a:p>
            <a:r>
              <a:rPr lang="en-US"/>
              <a:t>1A-</a:t>
            </a:r>
            <a:fld id="{B4531C64-97C1-4909-A895-2746BF0F4D2D}"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blipFill>
          <a:blip r:embed="rId2">
            <a:extLst>
              <a:ext uri="{28A0092B-C50C-407E-A947-70E740481C1C}">
                <a14:useLocalDpi xmlns:a14="http://schemas.microsoft.com/office/drawing/2010/main" val="0"/>
              </a:ext>
            </a:extLst>
          </a:blip>
          <a:tile tx="0" ty="0" sx="100000" sy="100000" flip="none" algn="tl"/>
        </a:blipFill>
        <a:effectLst/>
      </p:bgPr>
    </p:bg>
    <p:spTree>
      <p:nvGrpSpPr>
        <p:cNvPr id="1" name=""/>
        <p:cNvGrpSpPr/>
        <p:nvPr/>
      </p:nvGrpSpPr>
      <p:grpSpPr>
        <a:xfrm>
          <a:off x="0" y="0"/>
          <a:ext cx="0" cy="0"/>
          <a:chOff x="0" y="0"/>
          <a:chExt cx="0" cy="0"/>
        </a:xfrm>
      </p:grpSpPr>
      <p:pic>
        <p:nvPicPr>
          <p:cNvPr id="7" name="Picture 6" descr="black map background"/>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16934"/>
            <a:ext cx="9144000" cy="6874933"/>
          </a:xfrm>
          <a:prstGeom prst="rect">
            <a:avLst/>
          </a:prstGeom>
          <a:blipFill>
            <a:blip r:embed="rId4">
              <a:extLst>
                <a:ext uri="{28A0092B-C50C-407E-A947-70E740481C1C}">
                  <a14:useLocalDpi xmlns:a14="http://schemas.microsoft.com/office/drawing/2010/main" val="0"/>
                </a:ext>
              </a:extLst>
            </a:blip>
            <a:stretch>
              <a:fillRect/>
            </a:stretch>
          </a:blipFill>
        </p:spPr>
      </p:pic>
      <p:sp>
        <p:nvSpPr>
          <p:cNvPr id="3" name="Content Placeholder 2" descr="slide content"/>
          <p:cNvSpPr>
            <a:spLocks noGrp="1"/>
          </p:cNvSpPr>
          <p:nvPr>
            <p:ph idx="1"/>
          </p:nvPr>
        </p:nvSpPr>
        <p:spPr>
          <a:xfrm>
            <a:off x="457200" y="1646237"/>
            <a:ext cx="8229600" cy="4754563"/>
          </a:xfrm>
        </p:spPr>
        <p:txBody>
          <a:bodyPr/>
          <a:lstStyle>
            <a:lvl1pPr>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descr="Slide title"/>
          <p:cNvSpPr>
            <a:spLocks noGrp="1"/>
          </p:cNvSpPr>
          <p:nvPr>
            <p:ph type="title"/>
          </p:nvPr>
        </p:nvSpPr>
        <p:spPr>
          <a:xfrm>
            <a:off x="0" y="0"/>
            <a:ext cx="9144000" cy="1524000"/>
          </a:xfrm>
        </p:spPr>
        <p:txBody>
          <a:bodyPr/>
          <a:lstStyle>
            <a:lvl1pPr>
              <a:defRPr sz="4800" b="0">
                <a:effectLst>
                  <a:glow rad="63500">
                    <a:schemeClr val="tx1">
                      <a:alpha val="40000"/>
                    </a:schemeClr>
                  </a:glow>
                </a:effectLst>
                <a:latin typeface="Roboto Medium" panose="02000000000000000000" pitchFamily="2" charset="0"/>
                <a:ea typeface="Roboto Medium" panose="02000000000000000000" pitchFamily="2" charset="0"/>
              </a:defRPr>
            </a:lvl1pPr>
          </a:lstStyle>
          <a:p>
            <a:r>
              <a:rPr lang="en-US" dirty="0"/>
              <a:t>Click to edit Master title style</a:t>
            </a:r>
          </a:p>
        </p:txBody>
      </p:sp>
      <p:grpSp>
        <p:nvGrpSpPr>
          <p:cNvPr id="5" name="Group 4" descr="slide number"/>
          <p:cNvGrpSpPr/>
          <p:nvPr userDrawn="1"/>
        </p:nvGrpSpPr>
        <p:grpSpPr>
          <a:xfrm>
            <a:off x="8522208" y="6258560"/>
            <a:ext cx="393192" cy="393192"/>
            <a:chOff x="8522208" y="6258560"/>
            <a:chExt cx="393192" cy="393192"/>
          </a:xfrm>
        </p:grpSpPr>
        <p:sp>
          <p:nvSpPr>
            <p:cNvPr id="9" name="Oval 8" descr="oval"/>
            <p:cNvSpPr/>
            <p:nvPr/>
          </p:nvSpPr>
          <p:spPr>
            <a:xfrm>
              <a:off x="8522208" y="6258560"/>
              <a:ext cx="393192" cy="393192"/>
            </a:xfrm>
            <a:prstGeom prst="ellipse">
              <a:avLst/>
            </a:prstGeom>
            <a:blipFill dpi="0" rotWithShape="1">
              <a:blip r:embed="rId5">
                <a:duotone>
                  <a:schemeClr val="bg2">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 uri="{28A0092B-C50C-407E-A947-70E740481C1C}">
                    <a14:useLocalDpi xmlns:a14="http://schemas.microsoft.com/office/drawing/2010/main" val="0"/>
                  </a:ext>
                </a:extLst>
              </a:blip>
              <a:srcRect/>
              <a:tile tx="0" ty="0" sx="85000" sy="85000" flip="none" algn="tl"/>
            </a:blipFill>
            <a:ln w="25400" cap="flat" cmpd="sng" algn="ctr">
              <a:noFill/>
              <a:prstDash val="solid"/>
            </a:ln>
            <a:effectLst/>
          </p:spPr>
        </p:sp>
        <p:sp>
          <p:nvSpPr>
            <p:cNvPr id="10" name="Oval 9"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1" name="Rectangle 10" descr="slide number"/>
          <p:cNvSpPr/>
          <p:nvPr userDrawn="1"/>
        </p:nvSpPr>
        <p:spPr>
          <a:xfrm>
            <a:off x="8554176" y="6324351"/>
            <a:ext cx="329257" cy="261610"/>
          </a:xfrm>
          <a:prstGeom prst="rect">
            <a:avLst/>
          </a:prstGeom>
        </p:spPr>
        <p:txBody>
          <a:bodyPr wrap="none">
            <a:spAutoFit/>
          </a:bodyPr>
          <a:lstStyle/>
          <a:p>
            <a:pPr algn="ctr"/>
            <a:fld id="{B66D5D78-5492-4501-9F0C-B64D119CB39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descr="slide title"/>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descr="slide subtitle"/>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grpSp>
        <p:nvGrpSpPr>
          <p:cNvPr id="7" name="Group 6" descr="slide number"/>
          <p:cNvGrpSpPr/>
          <p:nvPr userDrawn="1"/>
        </p:nvGrpSpPr>
        <p:grpSpPr>
          <a:xfrm>
            <a:off x="8522208" y="6258560"/>
            <a:ext cx="393192" cy="393192"/>
            <a:chOff x="8522208" y="6258560"/>
            <a:chExt cx="393192" cy="393192"/>
          </a:xfrm>
        </p:grpSpPr>
        <p:sp>
          <p:nvSpPr>
            <p:cNvPr id="8" name="Oval 7" descr="oval"/>
            <p:cNvSpPr/>
            <p:nvPr/>
          </p:nvSpPr>
          <p:spPr>
            <a:xfrm>
              <a:off x="8522208" y="6258560"/>
              <a:ext cx="393192" cy="393192"/>
            </a:xfrm>
            <a:prstGeom prst="ellipse">
              <a:avLst/>
            </a:prstGeom>
            <a:blipFill dpi="0"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95000"/>
                        </a14:imgEffect>
                      </a14:imgLayer>
                    </a14:imgProps>
                  </a:ext>
                  <a:ext uri="{28A0092B-C50C-407E-A947-70E740481C1C}">
                    <a14:useLocalDpi xmlns:a14="http://schemas.microsoft.com/office/drawing/2010/main" val="0"/>
                  </a:ext>
                </a:extLst>
              </a:blip>
              <a:srcRect/>
              <a:tile tx="0" ty="0" sx="85000" sy="85000" flip="none" algn="tl"/>
            </a:blipFill>
            <a:ln w="25400" cap="flat" cmpd="sng" algn="ctr">
              <a:noFill/>
              <a:prstDash val="solid"/>
            </a:ln>
            <a:effectLst/>
          </p:spPr>
        </p:sp>
        <p:sp>
          <p:nvSpPr>
            <p:cNvPr id="9" name="Oval 8" descr="oval"/>
            <p:cNvSpPr/>
            <p:nvPr/>
          </p:nvSpPr>
          <p:spPr>
            <a:xfrm>
              <a:off x="8561527" y="6297879"/>
              <a:ext cx="314554" cy="314554"/>
            </a:xfrm>
            <a:prstGeom prst="ellipse">
              <a:avLst/>
            </a:prstGeom>
            <a:noFill/>
            <a:ln w="25400" cap="flat" cmpd="sng" algn="ctr">
              <a:solidFill>
                <a:sysClr val="window" lastClr="FFFFFF"/>
              </a:solidFill>
              <a:prstDash val="solid"/>
            </a:ln>
            <a:effectLst/>
          </p:spPr>
        </p:sp>
        <p:sp>
          <p:nvSpPr>
            <p:cNvPr id="10" name="Rectangle 9"/>
            <p:cNvSpPr/>
            <p:nvPr userDrawn="1"/>
          </p:nvSpPr>
          <p:spPr>
            <a:xfrm>
              <a:off x="8554176" y="6324351"/>
              <a:ext cx="329257" cy="261610"/>
            </a:xfrm>
            <a:prstGeom prst="rect">
              <a:avLst/>
            </a:prstGeom>
          </p:spPr>
          <p:txBody>
            <a:bodyPr wrap="none">
              <a:spAutoFit/>
            </a:bodyPr>
            <a:lstStyle/>
            <a:p>
              <a:pPr algn="ctr"/>
              <a:fld id="{B66D5D78-5492-4501-9F0C-B64D119CB39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t>‹#›</a:t>
              </a:fld>
              <a:endParaRPr lang="en-US" dirty="0"/>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black map background with contours"/>
          <p:cNvPicPr>
            <a:picLocks noChangeAspect="1"/>
          </p:cNvPicPr>
          <p:nvPr userDrawn="1"/>
        </p:nvPicPr>
        <p:blipFill rotWithShape="1">
          <a:blip r:embed="rId2" cstate="print">
            <a:extLst>
              <a:ext uri="{28A0092B-C50C-407E-A947-70E740481C1C}">
                <a14:useLocalDpi xmlns:a14="http://schemas.microsoft.com/office/drawing/2010/main" val="0"/>
              </a:ext>
            </a:extLst>
          </a:blip>
          <a:srcRect b="77586"/>
          <a:stretch/>
        </p:blipFill>
        <p:spPr>
          <a:xfrm>
            <a:off x="1" y="-16933"/>
            <a:ext cx="9143999" cy="1536192"/>
          </a:xfrm>
          <a:prstGeom prst="rect">
            <a:avLst/>
          </a:prstGeom>
          <a:blipFill>
            <a:blip r:embed="rId3">
              <a:extLst>
                <a:ext uri="{28A0092B-C50C-407E-A947-70E740481C1C}">
                  <a14:useLocalDpi xmlns:a14="http://schemas.microsoft.com/office/drawing/2010/main" val="0"/>
                </a:ext>
              </a:extLst>
            </a:blip>
            <a:stretch>
              <a:fillRect/>
            </a:stretch>
          </a:blipFill>
        </p:spPr>
      </p:pic>
      <p:sp>
        <p:nvSpPr>
          <p:cNvPr id="2" name="Title 1" descr="slide title"/>
          <p:cNvSpPr>
            <a:spLocks noGrp="1"/>
          </p:cNvSpPr>
          <p:nvPr>
            <p:ph type="title"/>
          </p:nvPr>
        </p:nvSpPr>
        <p:spPr>
          <a:xfrm>
            <a:off x="457200" y="152400"/>
            <a:ext cx="8229600" cy="1143000"/>
          </a:xfrm>
        </p:spPr>
        <p:txBody>
          <a:bodyPr/>
          <a:lstStyle/>
          <a:p>
            <a:r>
              <a:rPr lang="en-US" dirty="0"/>
              <a:t>Click to edit Master title style</a:t>
            </a:r>
          </a:p>
        </p:txBody>
      </p:sp>
      <p:sp>
        <p:nvSpPr>
          <p:cNvPr id="4" name="Content Placeholder 3" descr="slide content"/>
          <p:cNvSpPr>
            <a:spLocks noGrp="1"/>
          </p:cNvSpPr>
          <p:nvPr>
            <p:ph sz="half" idx="2"/>
          </p:nvPr>
        </p:nvSpPr>
        <p:spPr>
          <a:xfrm>
            <a:off x="4648200" y="1646237"/>
            <a:ext cx="4038600" cy="4754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descr="slide content"/>
          <p:cNvSpPr>
            <a:spLocks noGrp="1"/>
          </p:cNvSpPr>
          <p:nvPr>
            <p:ph sz="half" idx="1"/>
          </p:nvPr>
        </p:nvSpPr>
        <p:spPr>
          <a:xfrm>
            <a:off x="457200" y="1646237"/>
            <a:ext cx="4038600" cy="4754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descr="slide number"/>
          <p:cNvGrpSpPr/>
          <p:nvPr userDrawn="1"/>
        </p:nvGrpSpPr>
        <p:grpSpPr>
          <a:xfrm>
            <a:off x="8522208" y="6258560"/>
            <a:ext cx="393192" cy="393192"/>
            <a:chOff x="8522208" y="6258560"/>
            <a:chExt cx="393192" cy="393192"/>
          </a:xfrm>
        </p:grpSpPr>
        <p:sp>
          <p:nvSpPr>
            <p:cNvPr id="13" name="Oval 12"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val="0"/>
                  </a:ext>
                </a:extLst>
              </a:blip>
              <a:srcRect/>
              <a:tile tx="0" ty="0" sx="85000" sy="85000" flip="none" algn="tl"/>
            </a:blipFill>
            <a:ln w="25400" cap="flat" cmpd="sng" algn="ctr">
              <a:noFill/>
              <a:prstDash val="solid"/>
            </a:ln>
            <a:effectLst/>
          </p:spPr>
        </p:sp>
        <p:sp>
          <p:nvSpPr>
            <p:cNvPr id="14" name="Oval 13"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5" name="Rectangle 14" descr="slide number"/>
          <p:cNvSpPr/>
          <p:nvPr userDrawn="1"/>
        </p:nvSpPr>
        <p:spPr>
          <a:xfrm>
            <a:off x="8540710" y="6324351"/>
            <a:ext cx="356188" cy="261610"/>
          </a:xfrm>
          <a:prstGeom prst="rect">
            <a:avLst/>
          </a:prstGeom>
        </p:spPr>
        <p:txBody>
          <a:bodyPr wrap="none">
            <a:spAutoFit/>
          </a:bodyPr>
          <a:lstStyle/>
          <a:p>
            <a:pPr algn="ctr"/>
            <a:fld id="{4084AE67-CC1C-4946-BF7D-FC2C733EA3E3}" type="slidenum">
              <a:rPr lang="en-US" sz="1100" smtClean="0">
                <a:solidFill>
                  <a:schemeClr val="bg1"/>
                </a:solidFill>
              </a:rPr>
              <a:t>‹#›</a:t>
            </a:fld>
            <a:endParaRPr lang="en-US" sz="1100" dirty="0">
              <a:solidFill>
                <a:schemeClr val="bg1"/>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9" name="Slide Number Placeholder 8"/>
          <p:cNvSpPr>
            <a:spLocks noGrp="1"/>
          </p:cNvSpPr>
          <p:nvPr>
            <p:ph type="sldNum" sz="quarter" idx="12"/>
          </p:nvPr>
        </p:nvSpPr>
        <p:spPr>
          <a:xfrm>
            <a:off x="6553200" y="6381750"/>
            <a:ext cx="2133600" cy="476250"/>
          </a:xfrm>
          <a:prstGeom prst="rect">
            <a:avLst/>
          </a:prstGeom>
        </p:spPr>
        <p:txBody>
          <a:bodyPr/>
          <a:lstStyle>
            <a:lvl1pPr>
              <a:defRPr/>
            </a:lvl1pPr>
          </a:lstStyle>
          <a:p>
            <a:r>
              <a:rPr lang="en-US"/>
              <a:t>1A-</a:t>
            </a:r>
            <a:fld id="{59AC5937-CE82-4E1B-B8B9-C0E6F5E5C11E}"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7" name="Picture 6" descr="black map background"/>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6934"/>
            <a:ext cx="9144000" cy="6874933"/>
          </a:xfrm>
          <a:prstGeom prst="rect">
            <a:avLst/>
          </a:prstGeom>
          <a:blipFill>
            <a:blip r:embed="rId3">
              <a:extLst>
                <a:ext uri="{28A0092B-C50C-407E-A947-70E740481C1C}">
                  <a14:useLocalDpi xmlns:a14="http://schemas.microsoft.com/office/drawing/2010/main" val="0"/>
                </a:ext>
              </a:extLst>
            </a:blip>
            <a:stretch>
              <a:fillRect/>
            </a:stretch>
          </a:blipFill>
        </p:spPr>
      </p:pic>
      <p:sp>
        <p:nvSpPr>
          <p:cNvPr id="6" name="Rectangle 5" descr="black rectangle"/>
          <p:cNvSpPr/>
          <p:nvPr userDrawn="1"/>
        </p:nvSpPr>
        <p:spPr bwMode="auto">
          <a:xfrm>
            <a:off x="0" y="1447800"/>
            <a:ext cx="9144000" cy="54102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grpSp>
        <p:nvGrpSpPr>
          <p:cNvPr id="9" name="Group 8"/>
          <p:cNvGrpSpPr>
            <a:grpSpLocks noChangeAspect="1"/>
          </p:cNvGrpSpPr>
          <p:nvPr userDrawn="1"/>
        </p:nvGrpSpPr>
        <p:grpSpPr>
          <a:xfrm>
            <a:off x="8522208" y="6258560"/>
            <a:ext cx="393192" cy="393192"/>
            <a:chOff x="9685338" y="4460675"/>
            <a:chExt cx="1080904" cy="1080902"/>
          </a:xfrm>
        </p:grpSpPr>
        <p:sp>
          <p:nvSpPr>
            <p:cNvPr id="10" name="Oval 9" descr="oval"/>
            <p:cNvSpPr/>
            <p:nvPr/>
          </p:nvSpPr>
          <p:spPr>
            <a:xfrm>
              <a:off x="9685338" y="4460675"/>
              <a:ext cx="1080904" cy="108090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val="0"/>
                  </a:ext>
                </a:extLst>
              </a:blip>
              <a:srcRect/>
              <a:tile tx="0" ty="0" sx="85000" sy="85000" flip="none" algn="tl"/>
            </a:blipFill>
            <a:ln w="25400" cap="flat" cmpd="sng" algn="ctr">
              <a:noFill/>
              <a:prstDash val="solid"/>
            </a:ln>
            <a:effectLst/>
          </p:spPr>
        </p:sp>
        <p:sp>
          <p:nvSpPr>
            <p:cNvPr id="11" name="Oval 10" descr="oval"/>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12" name="Rectangle 11" descr="slide number"/>
          <p:cNvSpPr/>
          <p:nvPr userDrawn="1"/>
        </p:nvSpPr>
        <p:spPr>
          <a:xfrm>
            <a:off x="8554176" y="6324351"/>
            <a:ext cx="329257" cy="261610"/>
          </a:xfrm>
          <a:prstGeom prst="rect">
            <a:avLst/>
          </a:prstGeom>
        </p:spPr>
        <p:txBody>
          <a:bodyPr wrap="none">
            <a:spAutoFit/>
          </a:bodyPr>
          <a:lstStyle/>
          <a:p>
            <a:pPr algn="ctr"/>
            <a:fld id="{B66D5D78-5492-4501-9F0C-B64D119CB39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t>‹#›</a:t>
            </a:fld>
            <a:endParaRPr lang="en-US" dirty="0"/>
          </a:p>
        </p:txBody>
      </p:sp>
      <p:sp>
        <p:nvSpPr>
          <p:cNvPr id="13" name="Title 1" descr="slide title"/>
          <p:cNvSpPr>
            <a:spLocks noGrp="1"/>
          </p:cNvSpPr>
          <p:nvPr>
            <p:ph type="title"/>
          </p:nvPr>
        </p:nvSpPr>
        <p:spPr>
          <a:xfrm>
            <a:off x="0" y="0"/>
            <a:ext cx="9144000" cy="1524000"/>
          </a:xfrm>
        </p:spPr>
        <p:txBody>
          <a:bodyPr/>
          <a:lstStyle>
            <a:lvl1pPr>
              <a:defRPr sz="4800" b="0">
                <a:effectLst>
                  <a:glow rad="63500">
                    <a:schemeClr val="tx1">
                      <a:alpha val="40000"/>
                    </a:schemeClr>
                  </a:glow>
                </a:effectLst>
                <a:latin typeface="Roboto Medium" panose="02000000000000000000" pitchFamily="2" charset="0"/>
                <a:ea typeface="Roboto Medium" panose="02000000000000000000" pitchFamily="2" charset="0"/>
              </a:defRPr>
            </a:lvl1pPr>
          </a:lstStyle>
          <a:p>
            <a:r>
              <a:rPr lang="en-US" dirty="0"/>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4" name="Slide Number Placeholder 3"/>
          <p:cNvSpPr>
            <a:spLocks noGrp="1"/>
          </p:cNvSpPr>
          <p:nvPr>
            <p:ph type="sldNum" sz="quarter" idx="12"/>
          </p:nvPr>
        </p:nvSpPr>
        <p:spPr>
          <a:xfrm>
            <a:off x="6553200" y="6381750"/>
            <a:ext cx="2133600" cy="476250"/>
          </a:xfrm>
          <a:prstGeom prst="rect">
            <a:avLst/>
          </a:prstGeom>
        </p:spPr>
        <p:txBody>
          <a:bodyPr/>
          <a:lstStyle>
            <a:lvl1pPr>
              <a:defRPr/>
            </a:lvl1pPr>
          </a:lstStyle>
          <a:p>
            <a:r>
              <a:rPr lang="en-US"/>
              <a:t>1A-</a:t>
            </a:r>
            <a:fld id="{20EFAAC2-495C-4D3C-A3F8-A074AA1DC6DA}"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Picture 7" descr="black map background"/>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rot="16200000">
            <a:off x="5067300" y="2781299"/>
            <a:ext cx="6858000" cy="1295400"/>
          </a:xfrm>
          <a:prstGeom prst="rect">
            <a:avLst/>
          </a:prstGeom>
        </p:spPr>
      </p:pic>
      <p:pic>
        <p:nvPicPr>
          <p:cNvPr id="9" name="Picture 8" descr="black map background"/>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rot="5400000">
            <a:off x="-2781300" y="2770908"/>
            <a:ext cx="6858000" cy="1295400"/>
          </a:xfrm>
          <a:prstGeom prst="rect">
            <a:avLst/>
          </a:prstGeom>
        </p:spPr>
      </p:pic>
      <p:grpSp>
        <p:nvGrpSpPr>
          <p:cNvPr id="11" name="Group 10" descr="slide number"/>
          <p:cNvGrpSpPr>
            <a:grpSpLocks noChangeAspect="1"/>
          </p:cNvGrpSpPr>
          <p:nvPr userDrawn="1"/>
        </p:nvGrpSpPr>
        <p:grpSpPr>
          <a:xfrm>
            <a:off x="8522208" y="6258560"/>
            <a:ext cx="393192" cy="393192"/>
            <a:chOff x="9685338" y="4460675"/>
            <a:chExt cx="1080904" cy="1080902"/>
          </a:xfrm>
        </p:grpSpPr>
        <p:sp>
          <p:nvSpPr>
            <p:cNvPr id="12" name="Oval 11" descr="oval"/>
            <p:cNvSpPr/>
            <p:nvPr/>
          </p:nvSpPr>
          <p:spPr>
            <a:xfrm>
              <a:off x="9685338" y="4460675"/>
              <a:ext cx="1080904" cy="1080902"/>
            </a:xfrm>
            <a:prstGeom prst="ellipse">
              <a:avLst/>
            </a:prstGeom>
            <a:blipFill dpi="0"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95000"/>
                        </a14:imgEffect>
                      </a14:imgLayer>
                    </a14:imgProps>
                  </a:ext>
                  <a:ext uri="{28A0092B-C50C-407E-A947-70E740481C1C}">
                    <a14:useLocalDpi xmlns:a14="http://schemas.microsoft.com/office/drawing/2010/main" val="0"/>
                  </a:ext>
                </a:extLst>
              </a:blip>
              <a:srcRect/>
              <a:tile tx="0" ty="0" sx="85000" sy="85000" flip="none" algn="tl"/>
            </a:blipFill>
            <a:ln w="25400" cap="flat" cmpd="sng" algn="ctr">
              <a:noFill/>
              <a:prstDash val="solid"/>
            </a:ln>
            <a:effectLst/>
          </p:spPr>
        </p:sp>
        <p:sp>
          <p:nvSpPr>
            <p:cNvPr id="13" name="Oval 12" descr="oval"/>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14" name="Rectangle 13" descr="slide number"/>
          <p:cNvSpPr/>
          <p:nvPr userDrawn="1"/>
        </p:nvSpPr>
        <p:spPr>
          <a:xfrm>
            <a:off x="8554176" y="6324351"/>
            <a:ext cx="329257" cy="261610"/>
          </a:xfrm>
          <a:prstGeom prst="rect">
            <a:avLst/>
          </a:prstGeom>
        </p:spPr>
        <p:txBody>
          <a:bodyPr wrap="none">
            <a:spAutoFit/>
          </a:bodyPr>
          <a:lstStyle/>
          <a:p>
            <a:pPr algn="ctr"/>
            <a:fld id="{B66D5D78-5492-4501-9F0C-B64D119CB39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6381750"/>
            <a:ext cx="2133600" cy="476250"/>
          </a:xfrm>
          <a:prstGeom prst="rect">
            <a:avLst/>
          </a:prstGeom>
        </p:spPr>
        <p:txBody>
          <a:bodyPr/>
          <a:lstStyle>
            <a:lvl1pPr>
              <a:defRPr/>
            </a:lvl1pPr>
          </a:lstStyle>
          <a:p>
            <a:r>
              <a:rPr lang="en-US"/>
              <a:t>1A-</a:t>
            </a:r>
            <a:fld id="{6255D271-6D93-48D3-B966-5B0251A093A7}"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descr="Slide content"/>
          <p:cNvSpPr>
            <a:spLocks noGrp="1" noChangeArrowheads="1"/>
          </p:cNvSpPr>
          <p:nvPr>
            <p:ph type="body" idx="1"/>
          </p:nvPr>
        </p:nvSpPr>
        <p:spPr bwMode="auto">
          <a:xfrm>
            <a:off x="457200" y="1371600"/>
            <a:ext cx="8229600" cy="47545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6" name="Rectangle 2" descr="Slide title"/>
          <p:cNvSpPr>
            <a:spLocks noGrp="1" noChangeArrowheads="1"/>
          </p:cNvSpPr>
          <p:nvPr>
            <p:ph type="title"/>
          </p:nvPr>
        </p:nvSpPr>
        <p:spPr bwMode="auto">
          <a:xfrm>
            <a:off x="457200" y="0"/>
            <a:ext cx="8229600" cy="11430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grpSp>
        <p:nvGrpSpPr>
          <p:cNvPr id="2" name="Group 1" descr="slide number - gray circle inside gray ring"/>
          <p:cNvGrpSpPr/>
          <p:nvPr userDrawn="1"/>
        </p:nvGrpSpPr>
        <p:grpSpPr>
          <a:xfrm>
            <a:off x="8522208" y="6258560"/>
            <a:ext cx="393192" cy="393192"/>
            <a:chOff x="8522208" y="6258560"/>
            <a:chExt cx="393192" cy="393192"/>
          </a:xfrm>
        </p:grpSpPr>
        <p:sp>
          <p:nvSpPr>
            <p:cNvPr id="11" name="Oval 10" descr="oval"/>
            <p:cNvSpPr/>
            <p:nvPr/>
          </p:nvSpPr>
          <p:spPr>
            <a:xfrm>
              <a:off x="8522208" y="6258560"/>
              <a:ext cx="393192" cy="393192"/>
            </a:xfrm>
            <a:prstGeom prst="ellipse">
              <a:avLst/>
            </a:prstGeom>
            <a:blipFill dpi="0" rotWithShape="1">
              <a:blip r:embed="rId14">
                <a:duotone>
                  <a:schemeClr val="bg2">
                    <a:shade val="45000"/>
                    <a:satMod val="135000"/>
                  </a:schemeClr>
                  <a:prstClr val="white"/>
                </a:duotone>
                <a:extLst>
                  <a:ext uri="{BEBA8EAE-BF5A-486C-A8C5-ECC9F3942E4B}">
                    <a14:imgProps xmlns:a14="http://schemas.microsoft.com/office/drawing/2010/main">
                      <a14:imgLayer r:embed="rId15">
                        <a14:imgEffect>
                          <a14:saturation sat="95000"/>
                        </a14:imgEffect>
                      </a14:imgLayer>
                    </a14:imgProps>
                  </a:ext>
                  <a:ext uri="{28A0092B-C50C-407E-A947-70E740481C1C}">
                    <a14:useLocalDpi xmlns:a14="http://schemas.microsoft.com/office/drawing/2010/main" val="0"/>
                  </a:ext>
                </a:extLst>
              </a:blip>
              <a:srcRect/>
              <a:tile tx="0" ty="0" sx="85000" sy="85000" flip="none" algn="tl"/>
            </a:blipFill>
            <a:ln w="25400" cap="flat" cmpd="sng" algn="ctr">
              <a:noFill/>
              <a:prstDash val="solid"/>
            </a:ln>
            <a:effectLst/>
          </p:spPr>
        </p:sp>
        <p:sp>
          <p:nvSpPr>
            <p:cNvPr id="12" name="Oval 11" descr="oval"/>
            <p:cNvSpPr/>
            <p:nvPr/>
          </p:nvSpPr>
          <p:spPr>
            <a:xfrm>
              <a:off x="8561527" y="6297879"/>
              <a:ext cx="314554" cy="314554"/>
            </a:xfrm>
            <a:prstGeom prst="ellipse">
              <a:avLst/>
            </a:prstGeom>
            <a:noFill/>
            <a:ln w="25400" cap="flat" cmpd="sng" algn="ctr">
              <a:solidFill>
                <a:sysClr val="window" lastClr="FFFFFF"/>
              </a:solidFill>
              <a:prstDash val="solid"/>
            </a:ln>
            <a:effectLst/>
          </p:spPr>
        </p:sp>
        <p:sp>
          <p:nvSpPr>
            <p:cNvPr id="13" name="Rectangle 12" descr="slide number"/>
            <p:cNvSpPr/>
            <p:nvPr userDrawn="1"/>
          </p:nvSpPr>
          <p:spPr>
            <a:xfrm>
              <a:off x="8554176" y="6324351"/>
              <a:ext cx="329257" cy="261610"/>
            </a:xfrm>
            <a:prstGeom prst="rect">
              <a:avLst/>
            </a:prstGeom>
          </p:spPr>
          <p:txBody>
            <a:bodyPr wrap="none">
              <a:spAutoFit/>
            </a:bodyPr>
            <a:lstStyle/>
            <a:p>
              <a:pPr algn="ctr"/>
              <a:fld id="{B66D5D78-5492-4501-9F0C-B64D119CB39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t>‹#›</a:t>
              </a:fld>
              <a:endParaRPr lang="en-US" dirty="0"/>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bg1"/>
          </a:solidFill>
          <a:latin typeface="Arial" charset="0"/>
        </a:defRPr>
      </a:lvl2pPr>
      <a:lvl3pPr algn="ctr" rtl="0" fontAlgn="base">
        <a:spcBef>
          <a:spcPct val="0"/>
        </a:spcBef>
        <a:spcAft>
          <a:spcPct val="0"/>
        </a:spcAft>
        <a:defRPr sz="4400">
          <a:solidFill>
            <a:schemeClr val="bg1"/>
          </a:solidFill>
          <a:latin typeface="Arial" charset="0"/>
        </a:defRPr>
      </a:lvl3pPr>
      <a:lvl4pPr algn="ctr" rtl="0" fontAlgn="base">
        <a:spcBef>
          <a:spcPct val="0"/>
        </a:spcBef>
        <a:spcAft>
          <a:spcPct val="0"/>
        </a:spcAft>
        <a:defRPr sz="4400">
          <a:solidFill>
            <a:schemeClr val="bg1"/>
          </a:solidFill>
          <a:latin typeface="Arial" charset="0"/>
        </a:defRPr>
      </a:lvl4pPr>
      <a:lvl5pPr algn="ctr" rtl="0" fontAlgn="base">
        <a:spcBef>
          <a:spcPct val="0"/>
        </a:spcBef>
        <a:spcAft>
          <a:spcPct val="0"/>
        </a:spcAft>
        <a:defRPr sz="4400">
          <a:solidFill>
            <a:schemeClr val="bg1"/>
          </a:solidFill>
          <a:latin typeface="Arial" charset="0"/>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p:titleStyle>
    <p:bodyStyle>
      <a:lvl1pPr marL="342900" indent="-342900" algn="l" rtl="0" fontAlgn="base">
        <a:spcBef>
          <a:spcPct val="20000"/>
        </a:spcBef>
        <a:spcAft>
          <a:spcPct val="0"/>
        </a:spcAft>
        <a:buChar char="•"/>
        <a:defRPr sz="2800">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png"/><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microsoft.com/office/2007/relationships/hdphoto" Target="../media/hdphoto3.wdp"/></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microsoft.com/office/2007/relationships/hdphoto" Target="../media/hdphoto4.wdp"/></Relationships>
</file>

<file path=ppt/slides/_rels/slide4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png"/><Relationship Id="rId4" Type="http://schemas.microsoft.com/office/2007/relationships/hdphoto" Target="../media/hdphoto5.wdp"/></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microsoft.com/office/2007/relationships/hdphoto" Target="../media/hdphoto6.wdp"/></Relationships>
</file>

<file path=ppt/slides/_rels/slide4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7" Type="http://schemas.microsoft.com/office/2007/relationships/hdphoto" Target="../media/hdphoto7.wdp"/><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51.png"/><Relationship Id="rId5" Type="http://schemas.microsoft.com/office/2007/relationships/hdphoto" Target="../media/hdphoto1.wdp"/><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image" Target="../media/image58.jpeg"/><Relationship Id="rId7" Type="http://schemas.microsoft.com/office/2007/relationships/hdphoto" Target="../media/hdphoto1.wdp"/><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60.jpeg"/><Relationship Id="rId4" Type="http://schemas.openxmlformats.org/officeDocument/2006/relationships/image" Target="../media/image59.jpeg"/></Relationships>
</file>

<file path=ppt/slides/_rels/slide5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6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microsoft.com/office/2007/relationships/hdphoto" Target="../media/hdphoto8.wdp"/></Relationships>
</file>

<file path=ppt/slides/_rels/slide6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6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6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6.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1.png"/></Relationships>
</file>

<file path=ppt/slides/_rels/slide67.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74.png"/><Relationship Id="rId7" Type="http://schemas.openxmlformats.org/officeDocument/2006/relationships/image" Target="../media/image76.png"/><Relationship Id="rId12" Type="http://schemas.microsoft.com/office/2007/relationships/hdphoto" Target="../media/hdphoto1.wdp"/><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microsoft.com/office/2007/relationships/hdphoto" Target="../media/hdphoto10.wdp"/><Relationship Id="rId11" Type="http://schemas.openxmlformats.org/officeDocument/2006/relationships/image" Target="../media/image1.png"/><Relationship Id="rId5" Type="http://schemas.openxmlformats.org/officeDocument/2006/relationships/image" Target="../media/image75.png"/><Relationship Id="rId10" Type="http://schemas.microsoft.com/office/2007/relationships/hdphoto" Target="../media/hdphoto12.wdp"/><Relationship Id="rId4" Type="http://schemas.microsoft.com/office/2007/relationships/hdphoto" Target="../media/hdphoto9.wdp"/><Relationship Id="rId9" Type="http://schemas.openxmlformats.org/officeDocument/2006/relationships/image" Target="../media/image77.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ngines lined up with hoods open"/>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4" name="Subtitle 3" descr="Unit 1B Vehicle Inspections"/>
          <p:cNvSpPr>
            <a:spLocks noGrp="1"/>
          </p:cNvSpPr>
          <p:nvPr>
            <p:ph type="subTitle" idx="1"/>
          </p:nvPr>
        </p:nvSpPr>
        <p:spPr>
          <a:xfrm>
            <a:off x="-152400" y="4038600"/>
            <a:ext cx="6400800" cy="1752600"/>
          </a:xfrm>
        </p:spPr>
        <p:txBody>
          <a:bodyPr/>
          <a:lstStyle/>
          <a:p>
            <a:r>
              <a:rPr lang="en-US" sz="4400">
                <a:solidFill>
                  <a:schemeClr val="bg1"/>
                </a:solidFill>
                <a:effectLst>
                  <a:glow rad="63500">
                    <a:schemeClr val="tx1">
                      <a:alpha val="40000"/>
                    </a:schemeClr>
                  </a:glow>
                </a:effectLst>
                <a:latin typeface="Roboto Medium" panose="02000000000000000000" pitchFamily="2" charset="0"/>
                <a:ea typeface="Roboto Medium" panose="02000000000000000000" pitchFamily="2" charset="0"/>
              </a:rPr>
              <a:t>Unit 1B</a:t>
            </a:r>
            <a:br>
              <a:rPr lang="en-US" sz="4400">
                <a:solidFill>
                  <a:schemeClr val="bg1"/>
                </a:solidFill>
                <a:effectLst>
                  <a:glow rad="63500">
                    <a:schemeClr val="tx1">
                      <a:alpha val="40000"/>
                    </a:schemeClr>
                  </a:glow>
                </a:effectLst>
                <a:latin typeface="Roboto Medium" panose="02000000000000000000" pitchFamily="2" charset="0"/>
                <a:ea typeface="Roboto Medium" panose="02000000000000000000" pitchFamily="2" charset="0"/>
              </a:rPr>
            </a:br>
            <a:r>
              <a:rPr lang="en-US" sz="4400">
                <a:solidFill>
                  <a:schemeClr val="bg1"/>
                </a:solidFill>
                <a:effectLst>
                  <a:glow rad="63500">
                    <a:schemeClr val="tx1">
                      <a:alpha val="40000"/>
                    </a:schemeClr>
                  </a:glow>
                </a:effectLst>
                <a:latin typeface="Roboto Medium" panose="02000000000000000000" pitchFamily="2" charset="0"/>
                <a:ea typeface="Roboto Medium" panose="02000000000000000000" pitchFamily="2" charset="0"/>
              </a:rPr>
              <a:t>Vehicle Inspections</a:t>
            </a:r>
          </a:p>
          <a:p>
            <a:endParaRPr lang="en-US" dirty="0"/>
          </a:p>
        </p:txBody>
      </p:sp>
      <p:sp>
        <p:nvSpPr>
          <p:cNvPr id="12295" name="Rectangle 7" descr="Fire Engine Maintenance"/>
          <p:cNvSpPr>
            <a:spLocks noGrp="1" noChangeArrowheads="1"/>
          </p:cNvSpPr>
          <p:nvPr>
            <p:ph type="ctrTitle"/>
          </p:nvPr>
        </p:nvSpPr>
        <p:spPr>
          <a:xfrm>
            <a:off x="990600" y="1027113"/>
            <a:ext cx="7772400" cy="1470025"/>
          </a:xfrm>
          <a:effectLst>
            <a:glow rad="63500">
              <a:schemeClr val="accent4">
                <a:satMod val="175000"/>
                <a:alpha val="74000"/>
              </a:schemeClr>
            </a:glow>
          </a:effectLst>
        </p:spPr>
        <p:txBody>
          <a:bodyPr/>
          <a:lstStyle/>
          <a:p>
            <a:r>
              <a:rPr lang="en-US" sz="8800" dirty="0">
                <a:solidFill>
                  <a:schemeClr val="bg1"/>
                </a:solidFill>
                <a:effectLst>
                  <a:glow rad="63500">
                    <a:schemeClr val="accent4">
                      <a:satMod val="175000"/>
                    </a:schemeClr>
                  </a:glow>
                </a:effectLst>
                <a:latin typeface="Roboto Medium" panose="02000000000000000000" pitchFamily="2" charset="0"/>
                <a:ea typeface="Roboto Medium" panose="02000000000000000000" pitchFamily="2" charset="0"/>
              </a:rPr>
              <a:t>Fire Engine Maintenance</a:t>
            </a:r>
          </a:p>
        </p:txBody>
      </p:sp>
      <p:grpSp>
        <p:nvGrpSpPr>
          <p:cNvPr id="5" name="Group 4"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val="0"/>
                  </a:ext>
                </a:extLst>
              </a:blip>
              <a:srcRect/>
              <a:tile tx="0" ty="0" sx="85000" sy="85000" flip="none" algn="tl"/>
            </a:blipFill>
            <a:ln w="25400" cap="flat" cmpd="sng" algn="ctr">
              <a:noFill/>
              <a:prstDash val="solid"/>
            </a:ln>
            <a:effectLst/>
          </p:spPr>
          <p:txBody>
            <a:bodyPr/>
            <a:lstStyle/>
            <a:p>
              <a:endParaRPr lang="en-US" dirty="0"/>
            </a:p>
          </p:txBody>
        </p:sp>
        <p:sp>
          <p:nvSpPr>
            <p:cNvPr id="7" name="Oval 6" descr="oval"/>
            <p:cNvSpPr/>
            <p:nvPr/>
          </p:nvSpPr>
          <p:spPr>
            <a:xfrm>
              <a:off x="8561527" y="6297879"/>
              <a:ext cx="314554" cy="314554"/>
            </a:xfrm>
            <a:prstGeom prst="ellipse">
              <a:avLst/>
            </a:prstGeom>
            <a:noFill/>
            <a:ln w="25400" cap="flat" cmpd="sng" algn="ctr">
              <a:solidFill>
                <a:sysClr val="window" lastClr="FFFFFF"/>
              </a:solidFill>
              <a:prstDash val="solid"/>
            </a:ln>
            <a:effectLst/>
          </p:spPr>
        </p:sp>
        <p:sp>
          <p:nvSpPr>
            <p:cNvPr id="8" name="Rectangle 7" descr="slide number"/>
            <p:cNvSpPr/>
            <p:nvPr userDrawn="1"/>
          </p:nvSpPr>
          <p:spPr>
            <a:xfrm>
              <a:off x="8587196" y="6324351"/>
              <a:ext cx="263214" cy="261610"/>
            </a:xfrm>
            <a:prstGeom prst="rect">
              <a:avLst/>
            </a:prstGeom>
          </p:spPr>
          <p:txBody>
            <a:bodyPr wrap="none">
              <a:spAutoFit/>
            </a:bodyPr>
            <a:lstStyle/>
            <a:p>
              <a:pPr algn="ctr"/>
              <a:fld id="{22DD35F3-990D-4671-9579-84A6D33C26C6}" type="slidenum">
                <a:rPr lang="en-US" sz="1100" smtClean="0">
                  <a:solidFill>
                    <a:schemeClr val="bg1"/>
                  </a:solidFill>
                  <a:latin typeface="+mn-lt"/>
                </a:rPr>
                <a:t>1</a:t>
              </a:fld>
              <a:endParaRPr lang="en-US" sz="1100" dirty="0">
                <a:solidFill>
                  <a:schemeClr val="bg1"/>
                </a:solidFill>
                <a:latin typeface="+mn-lt"/>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arious hood pic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4" y="12192"/>
            <a:ext cx="9064752" cy="6833616"/>
          </a:xfrm>
          <a:prstGeom prst="rect">
            <a:avLst/>
          </a:prstGeom>
          <a:ln w="38100">
            <a:solidFill>
              <a:schemeClr val="tx1"/>
            </a:solidFill>
          </a:ln>
        </p:spPr>
      </p:pic>
      <p:sp>
        <p:nvSpPr>
          <p:cNvPr id="19458" name="Rectangle 2" descr="the hood and latches"/>
          <p:cNvSpPr>
            <a:spLocks noGrp="1" noChangeArrowheads="1"/>
          </p:cNvSpPr>
          <p:nvPr>
            <p:ph type="title"/>
          </p:nvPr>
        </p:nvSpPr>
        <p:spPr/>
        <p:txBody>
          <a:bodyPr/>
          <a:lstStyle/>
          <a:p>
            <a:r>
              <a:rPr lang="en-US" sz="6000" dirty="0">
                <a:effectLst>
                  <a:glow rad="63500">
                    <a:schemeClr val="tx1">
                      <a:alpha val="40000"/>
                    </a:schemeClr>
                  </a:glow>
                </a:effectLst>
              </a:rPr>
              <a:t>Hood</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val="0"/>
                  </a:ext>
                </a:extLst>
              </a:blip>
              <a:srcRect/>
              <a:tile tx="0" ty="0" sx="85000" sy="85000" flip="none" algn="tl"/>
            </a:blipFill>
            <a:ln w="25400" cap="flat" cmpd="sng" algn="ctr">
              <a:noFill/>
              <a:prstDash val="solid"/>
            </a:ln>
            <a:effectLst/>
          </p:spPr>
        </p:sp>
        <p:sp>
          <p:nvSpPr>
            <p:cNvPr id="6" name="Oval 5"/>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p:cNvSpPr/>
          <p:nvPr/>
        </p:nvSpPr>
        <p:spPr>
          <a:xfrm>
            <a:off x="8547924" y="6324351"/>
            <a:ext cx="341760" cy="261610"/>
          </a:xfrm>
          <a:prstGeom prst="rect">
            <a:avLst/>
          </a:prstGeom>
        </p:spPr>
        <p:txBody>
          <a:bodyPr wrap="none">
            <a:spAutoFit/>
          </a:bodyPr>
          <a:lstStyle/>
          <a:p>
            <a:pPr algn="ctr"/>
            <a:fld id="{5978658A-35D3-4398-9A07-1523AF439AF6}" type="slidenum">
              <a:rPr lang="en-US" sz="1100" smtClean="0">
                <a:solidFill>
                  <a:schemeClr val="bg1"/>
                </a:solidFill>
              </a:rPr>
              <a:t>10</a:t>
            </a:fld>
            <a:endParaRPr lang="en-US" sz="1100" dirty="0">
              <a:solidFill>
                <a:schemeClr val="bg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5" name="Group 5" descr="check engine oil"/>
          <p:cNvGrpSpPr>
            <a:grpSpLocks noChangeAspect="1"/>
          </p:cNvGrpSpPr>
          <p:nvPr/>
        </p:nvGrpSpPr>
        <p:grpSpPr bwMode="auto">
          <a:xfrm>
            <a:off x="-1057" y="555"/>
            <a:ext cx="9144925" cy="6858694"/>
            <a:chOff x="1254" y="900"/>
            <a:chExt cx="3596" cy="2697"/>
          </a:xfrm>
        </p:grpSpPr>
        <p:pic>
          <p:nvPicPr>
            <p:cNvPr id="20482" name="Picture 2" descr="oil"/>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254" y="900"/>
              <a:ext cx="3596" cy="26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484" name="AutoShape 4" descr="arrow"/>
            <p:cNvSpPr>
              <a:spLocks noChangeArrowheads="1"/>
            </p:cNvSpPr>
            <p:nvPr/>
          </p:nvSpPr>
          <p:spPr bwMode="auto">
            <a:xfrm>
              <a:off x="2423" y="2098"/>
              <a:ext cx="615" cy="306"/>
            </a:xfrm>
            <a:prstGeom prst="rightArrow">
              <a:avLst>
                <a:gd name="adj1" fmla="val 50000"/>
                <a:gd name="adj2" fmla="val 50245"/>
              </a:avLst>
            </a:prstGeom>
            <a:solidFill>
              <a:srgbClr val="FF0000"/>
            </a:solidFill>
            <a:ln w="19050">
              <a:solidFill>
                <a:schemeClr val="bg1"/>
              </a:solidFill>
              <a:miter lim="800000"/>
              <a:headEnd/>
              <a:tailEnd/>
            </a:ln>
            <a:effectLst/>
          </p:spPr>
          <p:txBody>
            <a:bodyPr wrap="none" anchor="ctr"/>
            <a:lstStyle/>
            <a:p>
              <a:endParaRPr lang="en-US"/>
            </a:p>
          </p:txBody>
        </p:sp>
      </p:grpSp>
      <p:sp>
        <p:nvSpPr>
          <p:cNvPr id="20483" name="Rectangle 3"/>
          <p:cNvSpPr>
            <a:spLocks noGrp="1" noChangeArrowheads="1"/>
          </p:cNvSpPr>
          <p:nvPr>
            <p:ph type="title"/>
          </p:nvPr>
        </p:nvSpPr>
        <p:spPr/>
        <p:txBody>
          <a:bodyPr/>
          <a:lstStyle/>
          <a:p>
            <a:r>
              <a:rPr lang="en-US" sz="6000" dirty="0">
                <a:effectLst>
                  <a:glow rad="63500">
                    <a:schemeClr val="tx1">
                      <a:alpha val="40000"/>
                    </a:schemeClr>
                  </a:glow>
                </a:effectLst>
              </a:rPr>
              <a:t>Engine Oil</a:t>
            </a:r>
          </a:p>
        </p:txBody>
      </p:sp>
      <p:grpSp>
        <p:nvGrpSpPr>
          <p:cNvPr id="6" name="Group 5" descr="slide number"/>
          <p:cNvGrpSpPr/>
          <p:nvPr/>
        </p:nvGrpSpPr>
        <p:grpSpPr>
          <a:xfrm>
            <a:off x="8522208" y="6258560"/>
            <a:ext cx="393192" cy="393192"/>
            <a:chOff x="8522208" y="6258560"/>
            <a:chExt cx="393192" cy="393192"/>
          </a:xfrm>
        </p:grpSpPr>
        <p:sp>
          <p:nvSpPr>
            <p:cNvPr id="7" name="Oval 6"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val="0"/>
                  </a:ext>
                </a:extLst>
              </a:blip>
              <a:srcRect/>
              <a:tile tx="0" ty="0" sx="85000" sy="85000" flip="none" algn="tl"/>
            </a:blipFill>
            <a:ln w="25400" cap="flat" cmpd="sng" algn="ctr">
              <a:noFill/>
              <a:prstDash val="solid"/>
            </a:ln>
            <a:effectLst/>
          </p:spPr>
        </p:sp>
        <p:sp>
          <p:nvSpPr>
            <p:cNvPr id="8" name="Oval 7"/>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9" name="Rectangle 8"/>
          <p:cNvSpPr/>
          <p:nvPr/>
        </p:nvSpPr>
        <p:spPr>
          <a:xfrm>
            <a:off x="8556901" y="6324351"/>
            <a:ext cx="323807" cy="261610"/>
          </a:xfrm>
          <a:prstGeom prst="rect">
            <a:avLst/>
          </a:prstGeom>
        </p:spPr>
        <p:txBody>
          <a:bodyPr wrap="none">
            <a:spAutoFit/>
          </a:bodyPr>
          <a:lstStyle/>
          <a:p>
            <a:pPr algn="ctr"/>
            <a:fld id="{813D5B03-F1CD-491E-A3D5-4A3E71FC1FC9}" type="slidenum">
              <a:rPr lang="en-US" altLang="en-US" sz="1100" spc="-70">
                <a:solidFill>
                  <a:srgbClr val="FFFFFF"/>
                </a:solidFill>
                <a:latin typeface="+mn-lt"/>
              </a:rPr>
              <a:t>11</a:t>
            </a:fld>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5" descr="check power steering fluid level and hoses"/>
          <p:cNvGrpSpPr>
            <a:grpSpLocks noChangeAspect="1"/>
          </p:cNvGrpSpPr>
          <p:nvPr/>
        </p:nvGrpSpPr>
        <p:grpSpPr bwMode="auto">
          <a:xfrm>
            <a:off x="740" y="832"/>
            <a:ext cx="9142381" cy="6856151"/>
            <a:chOff x="1102" y="990"/>
            <a:chExt cx="3595" cy="2696"/>
          </a:xfrm>
        </p:grpSpPr>
        <p:pic>
          <p:nvPicPr>
            <p:cNvPr id="8" name="Picture 2" descr="power steering fluid"/>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102" y="990"/>
              <a:ext cx="3595" cy="26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AutoShape 4" descr="arrow"/>
            <p:cNvSpPr>
              <a:spLocks noChangeArrowheads="1"/>
            </p:cNvSpPr>
            <p:nvPr/>
          </p:nvSpPr>
          <p:spPr bwMode="auto">
            <a:xfrm>
              <a:off x="1911" y="2668"/>
              <a:ext cx="615" cy="306"/>
            </a:xfrm>
            <a:prstGeom prst="rightArrow">
              <a:avLst>
                <a:gd name="adj1" fmla="val 50000"/>
                <a:gd name="adj2" fmla="val 50245"/>
              </a:avLst>
            </a:prstGeom>
            <a:solidFill>
              <a:srgbClr val="FF0000"/>
            </a:solidFill>
            <a:ln w="19050">
              <a:solidFill>
                <a:schemeClr val="bg1"/>
              </a:solidFill>
              <a:miter lim="800000"/>
              <a:headEnd/>
              <a:tailEnd/>
            </a:ln>
            <a:effectLst/>
          </p:spPr>
          <p:txBody>
            <a:bodyPr wrap="none" anchor="ctr"/>
            <a:lstStyle/>
            <a:p>
              <a:endParaRPr lang="en-US" dirty="0"/>
            </a:p>
          </p:txBody>
        </p:sp>
      </p:grpSp>
      <p:sp>
        <p:nvSpPr>
          <p:cNvPr id="21507" name="Rectangle 3"/>
          <p:cNvSpPr>
            <a:spLocks noGrp="1" noChangeArrowheads="1"/>
          </p:cNvSpPr>
          <p:nvPr>
            <p:ph type="title"/>
          </p:nvPr>
        </p:nvSpPr>
        <p:spPr/>
        <p:txBody>
          <a:bodyPr/>
          <a:lstStyle/>
          <a:p>
            <a:r>
              <a:rPr lang="en-US" sz="6000" dirty="0">
                <a:effectLst>
                  <a:glow rad="63500">
                    <a:schemeClr val="tx1">
                      <a:alpha val="40000"/>
                    </a:schemeClr>
                  </a:glow>
                </a:effectLst>
              </a:rPr>
              <a:t>Power Steering Fluid</a:t>
            </a:r>
          </a:p>
        </p:txBody>
      </p:sp>
      <p:grpSp>
        <p:nvGrpSpPr>
          <p:cNvPr id="6" name="Group 5" descr="slide number"/>
          <p:cNvGrpSpPr/>
          <p:nvPr/>
        </p:nvGrpSpPr>
        <p:grpSpPr>
          <a:xfrm>
            <a:off x="8522208" y="6258560"/>
            <a:ext cx="393192" cy="393192"/>
            <a:chOff x="8522208" y="6258560"/>
            <a:chExt cx="393192" cy="393192"/>
          </a:xfrm>
        </p:grpSpPr>
        <p:sp>
          <p:nvSpPr>
            <p:cNvPr id="10" name="Oval 9"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val="0"/>
                  </a:ext>
                </a:extLst>
              </a:blip>
              <a:srcRect/>
              <a:tile tx="0" ty="0" sx="85000" sy="85000" flip="none" algn="tl"/>
            </a:blipFill>
            <a:ln w="25400" cap="flat" cmpd="sng" algn="ctr">
              <a:noFill/>
              <a:prstDash val="solid"/>
            </a:ln>
            <a:effectLst/>
          </p:spPr>
        </p:sp>
        <p:sp>
          <p:nvSpPr>
            <p:cNvPr id="11" name="Oval 10"/>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2" name="Rectangle 11"/>
          <p:cNvSpPr/>
          <p:nvPr/>
        </p:nvSpPr>
        <p:spPr>
          <a:xfrm>
            <a:off x="8556901" y="6324351"/>
            <a:ext cx="323808" cy="261610"/>
          </a:xfrm>
          <a:prstGeom prst="rect">
            <a:avLst/>
          </a:prstGeom>
        </p:spPr>
        <p:txBody>
          <a:bodyPr wrap="none">
            <a:spAutoFit/>
          </a:bodyPr>
          <a:lstStyle/>
          <a:p>
            <a:pPr algn="ctr"/>
            <a:fld id="{B4E41134-7DBB-410B-8158-A495B63194AB}"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12</a:t>
            </a:fld>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uel filte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200" y="-92390"/>
            <a:ext cx="9220200" cy="7037100"/>
          </a:xfrm>
          <a:prstGeom prst="rect">
            <a:avLst/>
          </a:prstGeom>
        </p:spPr>
      </p:pic>
      <p:sp>
        <p:nvSpPr>
          <p:cNvPr id="22530" name="Rectangle 2"/>
          <p:cNvSpPr>
            <a:spLocks noGrp="1" noChangeArrowheads="1"/>
          </p:cNvSpPr>
          <p:nvPr>
            <p:ph type="title"/>
          </p:nvPr>
        </p:nvSpPr>
        <p:spPr/>
        <p:txBody>
          <a:bodyPr/>
          <a:lstStyle/>
          <a:p>
            <a:r>
              <a:rPr lang="en-US" sz="6600" dirty="0">
                <a:effectLst>
                  <a:glow rad="63500">
                    <a:schemeClr val="tx1">
                      <a:alpha val="40000"/>
                    </a:schemeClr>
                  </a:glow>
                </a:effectLst>
              </a:rPr>
              <a:t>Fuel Filter</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val="0"/>
                  </a:ext>
                </a:extLst>
              </a:blip>
              <a:srcRect/>
              <a:tile tx="0" ty="0" sx="85000" sy="85000" flip="none" algn="tl"/>
            </a:blipFill>
            <a:ln w="25400" cap="flat" cmpd="sng" algn="ctr">
              <a:noFill/>
              <a:prstDash val="solid"/>
            </a:ln>
            <a:effectLst/>
          </p:spPr>
        </p:sp>
        <p:sp>
          <p:nvSpPr>
            <p:cNvPr id="6" name="Oval 5"/>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descr="slide number"/>
          <p:cNvSpPr/>
          <p:nvPr/>
        </p:nvSpPr>
        <p:spPr>
          <a:xfrm>
            <a:off x="8556901" y="6324351"/>
            <a:ext cx="323808" cy="261610"/>
          </a:xfrm>
          <a:prstGeom prst="rect">
            <a:avLst/>
          </a:prstGeom>
        </p:spPr>
        <p:txBody>
          <a:bodyPr wrap="none">
            <a:spAutoFit/>
          </a:bodyPr>
          <a:lstStyle/>
          <a:p>
            <a:pPr algn="ctr"/>
            <a:fld id="{20F316BB-E1C6-48A4-9F00-8E133AB62309}"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13</a:t>
            </a:fld>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fuel/water separato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76200"/>
            <a:ext cx="9245599" cy="6934200"/>
          </a:xfrm>
          <a:prstGeom prst="rect">
            <a:avLst/>
          </a:prstGeom>
        </p:spPr>
      </p:pic>
      <p:sp>
        <p:nvSpPr>
          <p:cNvPr id="23554" name="Rectangle 2" descr="fuel/water separator"/>
          <p:cNvSpPr>
            <a:spLocks noGrp="1" noChangeArrowheads="1"/>
          </p:cNvSpPr>
          <p:nvPr>
            <p:ph type="title"/>
          </p:nvPr>
        </p:nvSpPr>
        <p:spPr>
          <a:xfrm>
            <a:off x="228600" y="76200"/>
            <a:ext cx="8686800" cy="1143000"/>
          </a:xfr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r>
              <a:rPr lang="en-US" sz="6600" dirty="0"/>
              <a:t>Fuel/Water Separator</a:t>
            </a:r>
          </a:p>
        </p:txBody>
      </p:sp>
      <p:sp>
        <p:nvSpPr>
          <p:cNvPr id="7" name="Oval 6" descr="oval"/>
          <p:cNvSpPr/>
          <p:nvPr/>
        </p:nvSpPr>
        <p:spPr bwMode="auto">
          <a:xfrm>
            <a:off x="1722582" y="1534160"/>
            <a:ext cx="1143000" cy="777240"/>
          </a:xfrm>
          <a:prstGeom prst="ellipse">
            <a:avLst/>
          </a:prstGeom>
          <a:noFill/>
          <a:ln w="38100" cap="flat" cmpd="sng" algn="ctr">
            <a:solidFill>
              <a:schemeClr val="bg1"/>
            </a:solidFill>
            <a:prstDash val="solid"/>
            <a:round/>
            <a:headEnd type="none" w="med" len="med"/>
            <a:tailEnd type="none" w="med" len="med"/>
          </a:ln>
          <a:effectLst>
            <a:glow rad="63500">
              <a:schemeClr val="tx1">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0" name="Oval 9" descr="oval"/>
          <p:cNvSpPr/>
          <p:nvPr/>
        </p:nvSpPr>
        <p:spPr bwMode="auto">
          <a:xfrm>
            <a:off x="6657288" y="2174240"/>
            <a:ext cx="1143000" cy="777240"/>
          </a:xfrm>
          <a:prstGeom prst="ellipse">
            <a:avLst/>
          </a:prstGeom>
          <a:noFill/>
          <a:ln w="38100" cap="flat" cmpd="sng" algn="ctr">
            <a:solidFill>
              <a:schemeClr val="bg1"/>
            </a:solidFill>
            <a:prstDash val="solid"/>
            <a:round/>
            <a:headEnd type="none" w="med" len="med"/>
            <a:tailEnd type="none" w="med" len="med"/>
          </a:ln>
          <a:effectLst>
            <a:glow rad="63500">
              <a:schemeClr val="tx1">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cxnSp>
        <p:nvCxnSpPr>
          <p:cNvPr id="11" name="Straight Arrow Connector 10" descr="arrow"/>
          <p:cNvCxnSpPr/>
          <p:nvPr/>
        </p:nvCxnSpPr>
        <p:spPr bwMode="auto">
          <a:xfrm flipV="1">
            <a:off x="2209800" y="1905000"/>
            <a:ext cx="76200" cy="2286000"/>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cxnSp>
        <p:nvCxnSpPr>
          <p:cNvPr id="15" name="Straight Arrow Connector 14" descr="arrow"/>
          <p:cNvCxnSpPr/>
          <p:nvPr/>
        </p:nvCxnSpPr>
        <p:spPr bwMode="auto">
          <a:xfrm flipH="1" flipV="1">
            <a:off x="7228788" y="2667000"/>
            <a:ext cx="86414" cy="3048000"/>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grpSp>
        <p:nvGrpSpPr>
          <p:cNvPr id="8" name="Group 7" descr="slide number"/>
          <p:cNvGrpSpPr/>
          <p:nvPr/>
        </p:nvGrpSpPr>
        <p:grpSpPr>
          <a:xfrm>
            <a:off x="8522208" y="6258560"/>
            <a:ext cx="393192" cy="393192"/>
            <a:chOff x="8522208" y="6258560"/>
            <a:chExt cx="393192" cy="393192"/>
          </a:xfrm>
        </p:grpSpPr>
        <p:sp>
          <p:nvSpPr>
            <p:cNvPr id="9" name="Oval 8"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val="0"/>
                  </a:ext>
                </a:extLst>
              </a:blip>
              <a:srcRect/>
              <a:tile tx="0" ty="0" sx="85000" sy="85000" flip="none" algn="tl"/>
            </a:blipFill>
            <a:ln w="25400" cap="flat" cmpd="sng" algn="ctr">
              <a:noFill/>
              <a:prstDash val="solid"/>
            </a:ln>
            <a:effectLst/>
          </p:spPr>
        </p:sp>
        <p:sp>
          <p:nvSpPr>
            <p:cNvPr id="12" name="Oval 11"/>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3" name="Rectangle 12" descr="slide number"/>
          <p:cNvSpPr/>
          <p:nvPr/>
        </p:nvSpPr>
        <p:spPr>
          <a:xfrm>
            <a:off x="8556901" y="6324351"/>
            <a:ext cx="323808" cy="261610"/>
          </a:xfrm>
          <a:prstGeom prst="rect">
            <a:avLst/>
          </a:prstGeom>
        </p:spPr>
        <p:txBody>
          <a:bodyPr wrap="none">
            <a:spAutoFit/>
          </a:bodyPr>
          <a:lstStyle/>
          <a:p>
            <a:pPr algn="ctr"/>
            <a:fld id="{A7B995BC-FA96-4C5D-B728-6C4DC908A5A8}"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14</a:t>
            </a:fld>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2" name="Rectangle 6"/>
          <p:cNvSpPr>
            <a:spLocks noGrp="1" noChangeArrowheads="1"/>
          </p:cNvSpPr>
          <p:nvPr>
            <p:ph type="title"/>
          </p:nvPr>
        </p:nvSpPr>
        <p:spPr>
          <a:xfrm>
            <a:off x="76200" y="0"/>
            <a:ext cx="8915400" cy="1143000"/>
          </a:xfrm>
        </p:spPr>
        <p:txBody>
          <a:bodyPr/>
          <a:lstStyle/>
          <a:p>
            <a:r>
              <a:rPr lang="en-US" sz="4800" dirty="0">
                <a:effectLst>
                  <a:glow rad="63500">
                    <a:schemeClr val="tx1">
                      <a:alpha val="40000"/>
                    </a:schemeClr>
                  </a:glow>
                </a:effectLst>
              </a:rPr>
              <a:t>Automatic Transmission Fluid</a:t>
            </a:r>
          </a:p>
        </p:txBody>
      </p:sp>
      <p:pic>
        <p:nvPicPr>
          <p:cNvPr id="4" name="Picture 3" descr="automatic transmission fluid"/>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690" y="-76200"/>
            <a:ext cx="9296400" cy="69342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an and fan belt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25602" name="Rectangle 2"/>
          <p:cNvSpPr>
            <a:spLocks noGrp="1" noChangeArrowheads="1"/>
          </p:cNvSpPr>
          <p:nvPr>
            <p:ph type="title"/>
          </p:nvPr>
        </p:nvSpPr>
        <p:spPr/>
        <p:txBody>
          <a:bodyPr/>
          <a:lstStyle/>
          <a:p>
            <a:r>
              <a:rPr lang="en-US" sz="6000" dirty="0">
                <a:effectLst>
                  <a:glow rad="63500">
                    <a:schemeClr val="tx1">
                      <a:alpha val="40000"/>
                    </a:schemeClr>
                  </a:glow>
                </a:effectLst>
              </a:rPr>
              <a:t>Fan and Fan Belts</a:t>
            </a:r>
          </a:p>
        </p:txBody>
      </p:sp>
      <p:grpSp>
        <p:nvGrpSpPr>
          <p:cNvPr id="5" name="Group 4"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val="0"/>
                  </a:ext>
                </a:extLst>
              </a:blip>
              <a:srcRect/>
              <a:tile tx="0" ty="0" sx="85000" sy="85000" flip="none" algn="tl"/>
            </a:blipFill>
            <a:ln w="25400" cap="flat" cmpd="sng" algn="ctr">
              <a:noFill/>
              <a:prstDash val="solid"/>
            </a:ln>
            <a:effectLst/>
          </p:spPr>
        </p:sp>
        <p:sp>
          <p:nvSpPr>
            <p:cNvPr id="7" name="Oval 6"/>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p:cNvSpPr/>
          <p:nvPr/>
        </p:nvSpPr>
        <p:spPr>
          <a:xfrm>
            <a:off x="8556901" y="6324351"/>
            <a:ext cx="323808" cy="261610"/>
          </a:xfrm>
          <a:prstGeom prst="rect">
            <a:avLst/>
          </a:prstGeom>
        </p:spPr>
        <p:txBody>
          <a:bodyPr wrap="none">
            <a:spAutoFit/>
          </a:bodyPr>
          <a:lstStyle/>
          <a:p>
            <a:pPr algn="ctr"/>
            <a:fld id="{57493AFE-CBC9-49CB-9D5A-5F99A29F6B2E}"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16</a:t>
            </a:fld>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im, hub, tire, spr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6626" name="Rectangle 2" descr="Driver Side Front Tire, Rim, Hub and Suspension"/>
          <p:cNvSpPr>
            <a:spLocks noGrp="1" noChangeArrowheads="1"/>
          </p:cNvSpPr>
          <p:nvPr>
            <p:ph type="title"/>
          </p:nvPr>
        </p:nvSpPr>
        <p:spPr/>
        <p:txBody>
          <a:bodyPr/>
          <a:lstStyle/>
          <a:p>
            <a:r>
              <a:rPr lang="en-US" sz="5400" dirty="0">
                <a:effectLst>
                  <a:glow rad="63500">
                    <a:schemeClr val="tx1">
                      <a:alpha val="40000"/>
                    </a:schemeClr>
                  </a:glow>
                </a:effectLst>
              </a:rPr>
              <a:t>Driver Side Front Tire</a:t>
            </a:r>
            <a:br>
              <a:rPr lang="en-US" sz="5400" dirty="0">
                <a:effectLst>
                  <a:glow rad="63500">
                    <a:schemeClr val="tx1">
                      <a:alpha val="40000"/>
                    </a:schemeClr>
                  </a:glow>
                </a:effectLst>
              </a:rPr>
            </a:br>
            <a:r>
              <a:rPr lang="en-US" sz="5400" dirty="0">
                <a:effectLst>
                  <a:glow rad="63500">
                    <a:schemeClr val="tx1">
                      <a:alpha val="40000"/>
                    </a:schemeClr>
                  </a:glow>
                </a:effectLst>
              </a:rPr>
              <a:t> Rim, Hub and Suspension</a:t>
            </a:r>
          </a:p>
        </p:txBody>
      </p:sp>
      <p:grpSp>
        <p:nvGrpSpPr>
          <p:cNvPr id="4" name="Group 3" descr="slide number"/>
          <p:cNvGrpSpPr/>
          <p:nvPr/>
        </p:nvGrpSpPr>
        <p:grpSpPr>
          <a:xfrm>
            <a:off x="1953762" y="5715000"/>
            <a:ext cx="2770638" cy="995065"/>
            <a:chOff x="1905000" y="5715000"/>
            <a:chExt cx="2770638" cy="995065"/>
          </a:xfrm>
        </p:grpSpPr>
        <p:cxnSp>
          <p:nvCxnSpPr>
            <p:cNvPr id="6" name="Straight Arrow Connector 5" descr="red arrow indicating rust streak"/>
            <p:cNvCxnSpPr/>
            <p:nvPr/>
          </p:nvCxnSpPr>
          <p:spPr bwMode="auto">
            <a:xfrm flipH="1" flipV="1">
              <a:off x="1905000" y="5715000"/>
              <a:ext cx="1219200" cy="609600"/>
            </a:xfrm>
            <a:prstGeom prst="straightConnector1">
              <a:avLst/>
            </a:prstGeom>
            <a:solidFill>
              <a:schemeClr val="accent1"/>
            </a:solidFill>
            <a:ln w="50800" cap="flat" cmpd="sng" algn="ctr">
              <a:solidFill>
                <a:srgbClr val="FF0000"/>
              </a:solidFill>
              <a:prstDash val="solid"/>
              <a:round/>
              <a:headEnd type="none" w="med" len="med"/>
              <a:tailEnd type="triangle"/>
            </a:ln>
            <a:effectLst/>
          </p:spPr>
        </p:cxnSp>
        <p:sp>
          <p:nvSpPr>
            <p:cNvPr id="7" name="TextBox 6" descr="red arrow pointing to rust streak"/>
            <p:cNvSpPr txBox="1"/>
            <p:nvPr/>
          </p:nvSpPr>
          <p:spPr>
            <a:xfrm>
              <a:off x="2718819" y="6248400"/>
              <a:ext cx="1956819" cy="461665"/>
            </a:xfrm>
            <a:prstGeom prst="rect">
              <a:avLst/>
            </a:prstGeom>
            <a:noFill/>
          </p:spPr>
          <p:txBody>
            <a:bodyPr wrap="square" rtlCol="0">
              <a:spAutoFit/>
            </a:bodyPr>
            <a:lstStyle/>
            <a:p>
              <a:r>
                <a:rPr lang="en-US" sz="2400" dirty="0">
                  <a:solidFill>
                    <a:srgbClr val="FF0000"/>
                  </a:solidFill>
                  <a:effectLst>
                    <a:glow rad="63500">
                      <a:schemeClr val="bg1">
                        <a:alpha val="40000"/>
                      </a:schemeClr>
                    </a:glow>
                  </a:effectLst>
                </a:rPr>
                <a:t>Rust Streak</a:t>
              </a:r>
            </a:p>
          </p:txBody>
        </p:sp>
      </p:grpSp>
      <p:grpSp>
        <p:nvGrpSpPr>
          <p:cNvPr id="8" name="Group 7" descr="slide number"/>
          <p:cNvGrpSpPr/>
          <p:nvPr/>
        </p:nvGrpSpPr>
        <p:grpSpPr>
          <a:xfrm>
            <a:off x="8522208" y="6258560"/>
            <a:ext cx="393192" cy="393192"/>
            <a:chOff x="8522208" y="6258560"/>
            <a:chExt cx="393192" cy="393192"/>
          </a:xfrm>
        </p:grpSpPr>
        <p:sp>
          <p:nvSpPr>
            <p:cNvPr id="9" name="Oval 8"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val="0"/>
                  </a:ext>
                </a:extLst>
              </a:blip>
              <a:srcRect/>
              <a:tile tx="0" ty="0" sx="85000" sy="85000" flip="none" algn="tl"/>
            </a:blipFill>
            <a:ln w="25400" cap="flat" cmpd="sng" algn="ctr">
              <a:noFill/>
              <a:prstDash val="solid"/>
            </a:ln>
            <a:effectLst/>
          </p:spPr>
        </p:sp>
        <p:sp>
          <p:nvSpPr>
            <p:cNvPr id="10" name="Oval 9"/>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1" name="Rectangle 10"/>
          <p:cNvSpPr/>
          <p:nvPr/>
        </p:nvSpPr>
        <p:spPr>
          <a:xfrm>
            <a:off x="8556901" y="6324351"/>
            <a:ext cx="323808" cy="261610"/>
          </a:xfrm>
          <a:prstGeom prst="rect">
            <a:avLst/>
          </a:prstGeom>
        </p:spPr>
        <p:txBody>
          <a:bodyPr wrap="none">
            <a:spAutoFit/>
          </a:bodyPr>
          <a:lstStyle/>
          <a:p>
            <a:pPr algn="ctr"/>
            <a:fld id="{F5E799BC-F6F8-428E-8EE9-6F138B2DC2EB}"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17</a:t>
            </a:fld>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Tires</a:t>
            </a:r>
          </a:p>
        </p:txBody>
      </p:sp>
      <p:pic>
        <p:nvPicPr>
          <p:cNvPr id="4" name="Picture 3" descr="tire damage, wear, and infla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75742"/>
            <a:ext cx="9220200" cy="6952030"/>
          </a:xfrm>
          <a:prstGeom prst="rect">
            <a:avLst/>
          </a:prstGeom>
        </p:spPr>
      </p:pic>
      <p:grpSp>
        <p:nvGrpSpPr>
          <p:cNvPr id="3" name="Group 2"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val="0"/>
                  </a:ext>
                </a:extLst>
              </a:blip>
              <a:srcRect/>
              <a:tile tx="0" ty="0" sx="85000" sy="85000" flip="none" algn="tl"/>
            </a:blipFill>
            <a:ln w="25400" cap="flat" cmpd="sng" algn="ctr">
              <a:noFill/>
              <a:prstDash val="solid"/>
            </a:ln>
            <a:effectLst/>
          </p:spPr>
        </p:sp>
        <p:sp>
          <p:nvSpPr>
            <p:cNvPr id="6" name="Oval 5"/>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p:cNvSpPr/>
          <p:nvPr/>
        </p:nvSpPr>
        <p:spPr>
          <a:xfrm>
            <a:off x="8556901" y="6324351"/>
            <a:ext cx="323808" cy="261610"/>
          </a:xfrm>
          <a:prstGeom prst="rect">
            <a:avLst/>
          </a:prstGeom>
        </p:spPr>
        <p:txBody>
          <a:bodyPr wrap="none">
            <a:spAutoFit/>
          </a:bodyPr>
          <a:lstStyle/>
          <a:p>
            <a:pPr algn="ctr"/>
            <a:fld id="{342913A6-8D46-4FA1-91AE-16052EB3C71C}"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18</a:t>
            </a:fld>
            <a:endParaRPr lang="en-US" dirty="0"/>
          </a:p>
        </p:txBody>
      </p:sp>
    </p:spTree>
    <p:extLst>
      <p:ext uri="{BB962C8B-B14F-4D97-AF65-F5344CB8AC3E}">
        <p14:creationId xmlns:p14="http://schemas.microsoft.com/office/powerpoint/2010/main" val="17617144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Tire Information</a:t>
            </a:r>
          </a:p>
        </p:txBody>
      </p:sp>
      <p:pic>
        <p:nvPicPr>
          <p:cNvPr id="6" name="Picture 5" descr="tire informa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76762"/>
          </a:xfrm>
          <a:prstGeom prst="rect">
            <a:avLst/>
          </a:prstGeom>
        </p:spPr>
      </p:pic>
      <p:grpSp>
        <p:nvGrpSpPr>
          <p:cNvPr id="5" name="Group 4" descr="slide number"/>
          <p:cNvGrpSpPr/>
          <p:nvPr/>
        </p:nvGrpSpPr>
        <p:grpSpPr>
          <a:xfrm>
            <a:off x="8750808" y="6483570"/>
            <a:ext cx="393192" cy="393192"/>
            <a:chOff x="8522208" y="6258560"/>
            <a:chExt cx="393192" cy="393192"/>
          </a:xfrm>
        </p:grpSpPr>
        <p:sp>
          <p:nvSpPr>
            <p:cNvPr id="7" name="Oval 6"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val="0"/>
                  </a:ext>
                </a:extLst>
              </a:blip>
              <a:srcRect/>
              <a:tile tx="0" ty="0" sx="85000" sy="85000" flip="none" algn="tl"/>
            </a:blipFill>
            <a:ln w="25400" cap="flat" cmpd="sng" algn="ctr">
              <a:noFill/>
              <a:prstDash val="solid"/>
            </a:ln>
            <a:effectLst/>
          </p:spPr>
        </p:sp>
        <p:sp>
          <p:nvSpPr>
            <p:cNvPr id="8" name="Oval 7"/>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9" name="Rectangle 8"/>
          <p:cNvSpPr/>
          <p:nvPr/>
        </p:nvSpPr>
        <p:spPr>
          <a:xfrm>
            <a:off x="8785500" y="6555051"/>
            <a:ext cx="323808" cy="261610"/>
          </a:xfrm>
          <a:prstGeom prst="rect">
            <a:avLst/>
          </a:prstGeom>
        </p:spPr>
        <p:txBody>
          <a:bodyPr wrap="none">
            <a:spAutoFit/>
          </a:bodyPr>
          <a:lstStyle/>
          <a:p>
            <a:pPr algn="ctr"/>
            <a:fld id="{01E23048-229B-4809-B6B4-7EA0E4F3B4F3}"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19</a:t>
            </a:fld>
            <a:endParaRPr lang="en-US" dirty="0"/>
          </a:p>
        </p:txBody>
      </p:sp>
    </p:spTree>
    <p:extLst>
      <p:ext uri="{BB962C8B-B14F-4D97-AF65-F5344CB8AC3E}">
        <p14:creationId xmlns:p14="http://schemas.microsoft.com/office/powerpoint/2010/main" val="28511937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Rectangle 5" descr="&#10;"/>
          <p:cNvSpPr>
            <a:spLocks noGrp="1" noChangeArrowheads="1"/>
          </p:cNvSpPr>
          <p:nvPr>
            <p:ph idx="1"/>
          </p:nvPr>
        </p:nvSpPr>
        <p:spPr/>
        <p:txBody>
          <a:bodyPr/>
          <a:lstStyle/>
          <a:p>
            <a:r>
              <a:rPr lang="en-US" dirty="0"/>
              <a:t>Complete all fire engine and post off-road inspections as identified in the </a:t>
            </a:r>
            <a:r>
              <a:rPr lang="en-US" i="1" dirty="0"/>
              <a:t>Fire Equipment Maintenance Procedure Record </a:t>
            </a:r>
            <a:r>
              <a:rPr lang="en-US" dirty="0"/>
              <a:t>(FEMPR). </a:t>
            </a:r>
          </a:p>
          <a:p>
            <a:r>
              <a:rPr lang="en-US" dirty="0"/>
              <a:t>Correctly enter all information in the </a:t>
            </a:r>
            <a:r>
              <a:rPr lang="en-US" i="1" dirty="0"/>
              <a:t>Fire Equipment Maintenance Procedure Record </a:t>
            </a:r>
            <a:r>
              <a:rPr lang="en-US" dirty="0"/>
              <a:t>(FEMPR). </a:t>
            </a:r>
          </a:p>
        </p:txBody>
      </p:sp>
      <p:sp>
        <p:nvSpPr>
          <p:cNvPr id="13316" name="Rectangle 4" descr="Objectives"/>
          <p:cNvSpPr>
            <a:spLocks noGrp="1" noChangeArrowheads="1"/>
          </p:cNvSpPr>
          <p:nvPr>
            <p:ph type="title"/>
          </p:nvPr>
        </p:nvSpPr>
        <p:spPr/>
        <p:txBody>
          <a:bodyPr/>
          <a:lstStyle/>
          <a:p>
            <a:r>
              <a:rPr lang="en-US" dirty="0"/>
              <a:t>Objectives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eaf springs and mount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
            <a:ext cx="9144000" cy="6931915"/>
          </a:xfrm>
          <a:prstGeom prst="rect">
            <a:avLst/>
          </a:prstGeom>
          <a:ln w="38100">
            <a:solidFill>
              <a:schemeClr val="tx1"/>
            </a:solidFill>
          </a:ln>
        </p:spPr>
      </p:pic>
      <p:sp>
        <p:nvSpPr>
          <p:cNvPr id="28674" name="Rectangle 2"/>
          <p:cNvSpPr>
            <a:spLocks noGrp="1" noChangeArrowheads="1"/>
          </p:cNvSpPr>
          <p:nvPr>
            <p:ph type="title"/>
          </p:nvPr>
        </p:nvSpPr>
        <p:spPr/>
        <p:txBody>
          <a:bodyPr/>
          <a:lstStyle/>
          <a:p>
            <a:r>
              <a:rPr lang="en-US" sz="6000" dirty="0">
                <a:effectLst>
                  <a:glow rad="63500">
                    <a:schemeClr val="tx1">
                      <a:alpha val="40000"/>
                    </a:schemeClr>
                  </a:glow>
                </a:effectLst>
              </a:rPr>
              <a:t>Leaf Springs &amp; Mounts</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val="0"/>
                  </a:ext>
                </a:extLst>
              </a:blip>
              <a:srcRect/>
              <a:tile tx="0" ty="0" sx="85000" sy="85000" flip="none" algn="tl"/>
            </a:blipFill>
            <a:ln w="25400" cap="flat" cmpd="sng" algn="ctr">
              <a:noFill/>
              <a:prstDash val="solid"/>
            </a:ln>
            <a:effectLst/>
          </p:spPr>
        </p:sp>
        <p:sp>
          <p:nvSpPr>
            <p:cNvPr id="6" name="Oval 5"/>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p:cNvSpPr/>
          <p:nvPr/>
        </p:nvSpPr>
        <p:spPr>
          <a:xfrm>
            <a:off x="8556901" y="6324351"/>
            <a:ext cx="323808" cy="261610"/>
          </a:xfrm>
          <a:prstGeom prst="rect">
            <a:avLst/>
          </a:prstGeom>
        </p:spPr>
        <p:txBody>
          <a:bodyPr wrap="none">
            <a:spAutoFit/>
          </a:bodyPr>
          <a:lstStyle/>
          <a:p>
            <a:pPr algn="ctr"/>
            <a:fld id="{531B09DE-8892-4047-BAB1-AF98EF7999F1}"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20</a:t>
            </a:fld>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ock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57307"/>
            <a:ext cx="9372600" cy="7048814"/>
          </a:xfrm>
          <a:prstGeom prst="rect">
            <a:avLst/>
          </a:prstGeom>
        </p:spPr>
      </p:pic>
      <p:sp>
        <p:nvSpPr>
          <p:cNvPr id="29698" name="Rectangle 2"/>
          <p:cNvSpPr>
            <a:spLocks noGrp="1" noChangeArrowheads="1"/>
          </p:cNvSpPr>
          <p:nvPr>
            <p:ph type="title"/>
          </p:nvPr>
        </p:nvSpPr>
        <p:spPr/>
        <p:txBody>
          <a:bodyPr/>
          <a:lstStyle/>
          <a:p>
            <a:r>
              <a:rPr lang="en-US" sz="6000" dirty="0">
                <a:effectLst>
                  <a:glow rad="63500">
                    <a:schemeClr val="tx1">
                      <a:alpha val="40000"/>
                    </a:schemeClr>
                  </a:glow>
                </a:effectLst>
              </a:rPr>
              <a:t>Shock Absorber</a:t>
            </a:r>
          </a:p>
        </p:txBody>
      </p:sp>
      <p:grpSp>
        <p:nvGrpSpPr>
          <p:cNvPr id="5" name="Group 4"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val="0"/>
                  </a:ext>
                </a:extLst>
              </a:blip>
              <a:srcRect/>
              <a:tile tx="0" ty="0" sx="85000" sy="85000" flip="none" algn="tl"/>
            </a:blipFill>
            <a:ln w="25400" cap="flat" cmpd="sng" algn="ctr">
              <a:noFill/>
              <a:prstDash val="solid"/>
            </a:ln>
            <a:effectLst/>
          </p:spPr>
        </p:sp>
        <p:sp>
          <p:nvSpPr>
            <p:cNvPr id="7" name="Oval 6"/>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p:cNvSpPr/>
          <p:nvPr/>
        </p:nvSpPr>
        <p:spPr>
          <a:xfrm>
            <a:off x="8556901" y="6324351"/>
            <a:ext cx="323808" cy="261610"/>
          </a:xfrm>
          <a:prstGeom prst="rect">
            <a:avLst/>
          </a:prstGeom>
        </p:spPr>
        <p:txBody>
          <a:bodyPr wrap="none">
            <a:spAutoFit/>
          </a:bodyPr>
          <a:lstStyle/>
          <a:p>
            <a:pPr algn="ctr"/>
            <a:fld id="{2A29C344-C52A-481C-A81A-2C1C7F3A5548}"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21</a:t>
            </a:fld>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teering components"/>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690" y="0"/>
            <a:ext cx="9220200" cy="6873240"/>
          </a:xfrm>
          <a:prstGeom prst="rect">
            <a:avLst/>
          </a:prstGeom>
          <a:ln w="38100">
            <a:solidFill>
              <a:schemeClr val="tx1"/>
            </a:solidFill>
          </a:ln>
        </p:spPr>
      </p:pic>
      <p:sp>
        <p:nvSpPr>
          <p:cNvPr id="2" name="Title 1"/>
          <p:cNvSpPr>
            <a:spLocks noGrp="1"/>
          </p:cNvSpPr>
          <p:nvPr>
            <p:ph type="title"/>
          </p:nvPr>
        </p:nvSpPr>
        <p:spPr>
          <a:xfrm>
            <a:off x="294290" y="2057400"/>
            <a:ext cx="8534400" cy="1143000"/>
          </a:xfrm>
          <a:effectLst>
            <a:glow rad="63500">
              <a:schemeClr val="tx1">
                <a:alpha val="40000"/>
              </a:schemeClr>
            </a:glow>
          </a:effectLst>
        </p:spPr>
        <p:txBody>
          <a:bodyPr/>
          <a:lstStyle/>
          <a:p>
            <a:r>
              <a:rPr lang="en-US" sz="6000" dirty="0">
                <a:effectLst>
                  <a:glow rad="63500">
                    <a:schemeClr val="tx1">
                      <a:alpha val="40000"/>
                    </a:schemeClr>
                  </a:glow>
                </a:effectLst>
              </a:rPr>
              <a:t>Steering Components</a:t>
            </a:r>
          </a:p>
        </p:txBody>
      </p:sp>
    </p:spTree>
    <p:extLst>
      <p:ext uri="{BB962C8B-B14F-4D97-AF65-F5344CB8AC3E}">
        <p14:creationId xmlns:p14="http://schemas.microsoft.com/office/powerpoint/2010/main" val="15532289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ie rods and sway bar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39" y="-79191"/>
            <a:ext cx="9494362" cy="7165791"/>
          </a:xfrm>
          <a:prstGeom prst="rect">
            <a:avLst/>
          </a:prstGeom>
        </p:spPr>
      </p:pic>
      <p:sp>
        <p:nvSpPr>
          <p:cNvPr id="30722" name="Rectangle 2"/>
          <p:cNvSpPr>
            <a:spLocks noGrp="1" noChangeArrowheads="1"/>
          </p:cNvSpPr>
          <p:nvPr>
            <p:ph type="title"/>
          </p:nvPr>
        </p:nvSpPr>
        <p:spPr>
          <a:xfrm>
            <a:off x="0" y="0"/>
            <a:ext cx="9144000" cy="1143000"/>
          </a:xfrm>
        </p:spPr>
        <p:txBody>
          <a:bodyPr/>
          <a:lstStyle/>
          <a:p>
            <a:r>
              <a:rPr lang="en-US" sz="6000" dirty="0">
                <a:effectLst>
                  <a:glow rad="63500">
                    <a:schemeClr val="tx1">
                      <a:alpha val="40000"/>
                    </a:schemeClr>
                  </a:glow>
                </a:effectLst>
              </a:rPr>
              <a:t>Tie Rods and Sway Bars</a:t>
            </a:r>
          </a:p>
        </p:txBody>
      </p:sp>
      <p:grpSp>
        <p:nvGrpSpPr>
          <p:cNvPr id="5" name="Group 4"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val="0"/>
                  </a:ext>
                </a:extLst>
              </a:blip>
              <a:srcRect/>
              <a:tile tx="0" ty="0" sx="85000" sy="85000" flip="none" algn="tl"/>
            </a:blipFill>
            <a:ln w="25400" cap="flat" cmpd="sng" algn="ctr">
              <a:noFill/>
              <a:prstDash val="solid"/>
            </a:ln>
            <a:effectLst/>
          </p:spPr>
        </p:sp>
        <p:sp>
          <p:nvSpPr>
            <p:cNvPr id="7" name="Oval 6"/>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p:cNvSpPr/>
          <p:nvPr/>
        </p:nvSpPr>
        <p:spPr>
          <a:xfrm>
            <a:off x="8556901" y="6324351"/>
            <a:ext cx="323808" cy="261610"/>
          </a:xfrm>
          <a:prstGeom prst="rect">
            <a:avLst/>
          </a:prstGeom>
        </p:spPr>
        <p:txBody>
          <a:bodyPr wrap="none">
            <a:spAutoFit/>
          </a:bodyPr>
          <a:lstStyle/>
          <a:p>
            <a:pPr algn="ctr"/>
            <a:fld id="{8F62D78E-6982-4C7A-8589-C757C486E03F}"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23</a:t>
            </a:fld>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ront bump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76200"/>
            <a:ext cx="9343877" cy="7010400"/>
          </a:xfrm>
          <a:prstGeom prst="rect">
            <a:avLst/>
          </a:prstGeom>
        </p:spPr>
      </p:pic>
      <p:sp>
        <p:nvSpPr>
          <p:cNvPr id="31746" name="Rectangle 2"/>
          <p:cNvSpPr>
            <a:spLocks noGrp="1" noChangeArrowheads="1"/>
          </p:cNvSpPr>
          <p:nvPr>
            <p:ph type="title"/>
          </p:nvPr>
        </p:nvSpPr>
        <p:spPr>
          <a:xfrm>
            <a:off x="0" y="228600"/>
            <a:ext cx="9144000" cy="1524000"/>
          </a:xfrm>
        </p:spPr>
        <p:txBody>
          <a:bodyPr/>
          <a:lstStyle/>
          <a:p>
            <a:r>
              <a:rPr lang="en-US" sz="6600" dirty="0">
                <a:effectLst>
                  <a:glow rad="203200">
                    <a:schemeClr val="tx1">
                      <a:alpha val="40000"/>
                    </a:schemeClr>
                  </a:glow>
                </a:effectLst>
              </a:rPr>
              <a:t>Front Bumper and Wheel Chocks</a:t>
            </a:r>
          </a:p>
        </p:txBody>
      </p:sp>
      <p:grpSp>
        <p:nvGrpSpPr>
          <p:cNvPr id="5" name="Group 4"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val="0"/>
                  </a:ext>
                </a:extLst>
              </a:blip>
              <a:srcRect/>
              <a:tile tx="0" ty="0" sx="85000" sy="85000" flip="none" algn="tl"/>
            </a:blipFill>
            <a:ln w="25400" cap="flat" cmpd="sng" algn="ctr">
              <a:noFill/>
              <a:prstDash val="solid"/>
            </a:ln>
            <a:effectLst/>
          </p:spPr>
        </p:sp>
        <p:sp>
          <p:nvSpPr>
            <p:cNvPr id="7" name="Oval 6"/>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p:cNvSpPr/>
          <p:nvPr/>
        </p:nvSpPr>
        <p:spPr>
          <a:xfrm>
            <a:off x="8556901" y="6324351"/>
            <a:ext cx="323808" cy="261610"/>
          </a:xfrm>
          <a:prstGeom prst="rect">
            <a:avLst/>
          </a:prstGeom>
        </p:spPr>
        <p:txBody>
          <a:bodyPr wrap="none">
            <a:spAutoFit/>
          </a:bodyPr>
          <a:lstStyle/>
          <a:p>
            <a:pPr algn="ctr"/>
            <a:fld id="{95817D41-4E8D-4383-974F-56ADBCC16BE3}"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24</a:t>
            </a:fld>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oolan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76201"/>
            <a:ext cx="9372600" cy="7046241"/>
          </a:xfrm>
          <a:prstGeom prst="rect">
            <a:avLst/>
          </a:prstGeom>
        </p:spPr>
      </p:pic>
      <p:sp>
        <p:nvSpPr>
          <p:cNvPr id="32770" name="Rectangle 2"/>
          <p:cNvSpPr>
            <a:spLocks noGrp="1" noChangeArrowheads="1"/>
          </p:cNvSpPr>
          <p:nvPr>
            <p:ph type="title"/>
          </p:nvPr>
        </p:nvSpPr>
        <p:spPr>
          <a:ln w="38100" cap="sq">
            <a:noFill/>
            <a:prstDash val="solid"/>
            <a:miter lim="800000"/>
          </a:ln>
          <a:effectLst>
            <a:outerShdw blurRad="50800" dist="38100" dir="2700000" algn="tl" rotWithShape="0">
              <a:srgbClr val="000000">
                <a:alpha val="43000"/>
              </a:srgbClr>
            </a:outerShdw>
          </a:effectLst>
        </p:spPr>
        <p:txBody>
          <a:bodyPr/>
          <a:lstStyle/>
          <a:p>
            <a:r>
              <a:rPr lang="en-US" sz="6600" dirty="0"/>
              <a:t>Coolant</a:t>
            </a:r>
          </a:p>
        </p:txBody>
      </p:sp>
      <p:sp>
        <p:nvSpPr>
          <p:cNvPr id="10" name="&quot;No&quot; Symbol 9" descr="no symbol"/>
          <p:cNvSpPr>
            <a:spLocks noChangeAspect="1"/>
          </p:cNvSpPr>
          <p:nvPr/>
        </p:nvSpPr>
        <p:spPr bwMode="auto">
          <a:xfrm>
            <a:off x="4503290" y="5105400"/>
            <a:ext cx="1371600" cy="1371600"/>
          </a:xfrm>
          <a:prstGeom prst="noSmoking">
            <a:avLst>
              <a:gd name="adj" fmla="val 9558"/>
            </a:avLst>
          </a:prstGeom>
          <a:solidFill>
            <a:srgbClr val="FF0000"/>
          </a:solidFill>
          <a:ln w="9525" cap="flat" cmpd="sng" algn="ctr">
            <a:solidFill>
              <a:schemeClr val="tx1"/>
            </a:solidFill>
            <a:prstDash val="solid"/>
            <a:round/>
            <a:headEnd type="none" w="med" len="med"/>
            <a:tailEnd type="none" w="med" len="med"/>
          </a:ln>
          <a:effectLst>
            <a:glow rad="63500">
              <a:schemeClr val="bg1">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grpSp>
        <p:nvGrpSpPr>
          <p:cNvPr id="5" name="Group 4"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val="0"/>
                  </a:ext>
                </a:extLst>
              </a:blip>
              <a:srcRect/>
              <a:tile tx="0" ty="0" sx="85000" sy="85000" flip="none" algn="tl"/>
            </a:blipFill>
            <a:ln w="25400" cap="flat" cmpd="sng" algn="ctr">
              <a:noFill/>
              <a:prstDash val="solid"/>
            </a:ln>
            <a:effectLst/>
          </p:spPr>
        </p:sp>
        <p:sp>
          <p:nvSpPr>
            <p:cNvPr id="7" name="Oval 6"/>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9" name="Rectangle 8"/>
          <p:cNvSpPr/>
          <p:nvPr/>
        </p:nvSpPr>
        <p:spPr>
          <a:xfrm>
            <a:off x="8556901" y="6324351"/>
            <a:ext cx="323808" cy="261610"/>
          </a:xfrm>
          <a:prstGeom prst="rect">
            <a:avLst/>
          </a:prstGeom>
        </p:spPr>
        <p:txBody>
          <a:bodyPr wrap="none">
            <a:spAutoFit/>
          </a:bodyPr>
          <a:lstStyle/>
          <a:p>
            <a:pPr algn="ctr"/>
            <a:fld id="{5AB80BB7-7FDE-4C7F-87F4-5751ACCCC175}"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25</a:t>
            </a:fld>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radiator/cool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itle 1" descr="radiator/cooling"/>
          <p:cNvSpPr>
            <a:spLocks noGrp="1"/>
          </p:cNvSpPr>
          <p:nvPr>
            <p:ph type="title"/>
          </p:nvPr>
        </p:nvSpPr>
        <p:spPr>
          <a:xfrm>
            <a:off x="28903" y="71735"/>
            <a:ext cx="9144000" cy="1524000"/>
          </a:xfrm>
        </p:spPr>
        <p:txBody>
          <a:bodyPr/>
          <a:lstStyle/>
          <a:p>
            <a:r>
              <a:rPr lang="en-US" sz="6600" dirty="0">
                <a:effectLst>
                  <a:glow rad="63500">
                    <a:schemeClr val="tx1"/>
                  </a:glow>
                </a:effectLst>
              </a:rPr>
              <a:t>Radiator/Cooling</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val="0"/>
                  </a:ext>
                </a:extLst>
              </a:blip>
              <a:srcRect/>
              <a:tile tx="0" ty="0" sx="85000" sy="85000" flip="none" algn="tl"/>
            </a:blipFill>
            <a:ln w="25400" cap="flat" cmpd="sng" algn="ctr">
              <a:noFill/>
              <a:prstDash val="solid"/>
            </a:ln>
            <a:effectLst/>
          </p:spPr>
        </p:sp>
        <p:sp>
          <p:nvSpPr>
            <p:cNvPr id="6" name="Oval 5"/>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descr="slide number"/>
          <p:cNvSpPr/>
          <p:nvPr/>
        </p:nvSpPr>
        <p:spPr>
          <a:xfrm>
            <a:off x="8556901" y="6324351"/>
            <a:ext cx="323808" cy="261610"/>
          </a:xfrm>
          <a:prstGeom prst="rect">
            <a:avLst/>
          </a:prstGeom>
        </p:spPr>
        <p:txBody>
          <a:bodyPr wrap="none">
            <a:spAutoFit/>
          </a:bodyPr>
          <a:lstStyle/>
          <a:p>
            <a:pPr algn="ctr"/>
            <a:fld id="{08DDE96B-D61B-43B8-A515-00F3F9149AA9}"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26</a:t>
            </a:fld>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Cleaning the Radiator</a:t>
            </a:r>
          </a:p>
        </p:txBody>
      </p:sp>
      <p:grpSp>
        <p:nvGrpSpPr>
          <p:cNvPr id="8" name="Group 7" descr="air comb"/>
          <p:cNvGrpSpPr/>
          <p:nvPr/>
        </p:nvGrpSpPr>
        <p:grpSpPr>
          <a:xfrm>
            <a:off x="0" y="0"/>
            <a:ext cx="9144000" cy="6858000"/>
            <a:chOff x="0" y="76200"/>
            <a:chExt cx="9144000" cy="6858000"/>
          </a:xfrm>
        </p:grpSpPr>
        <p:pic>
          <p:nvPicPr>
            <p:cNvPr id="7" name="Picture 6" descr="air comb"/>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
              <a:ext cx="9144000" cy="6858000"/>
            </a:xfrm>
            <a:prstGeom prst="rect">
              <a:avLst/>
            </a:prstGeom>
            <a:ln w="38100">
              <a:solidFill>
                <a:schemeClr val="tx1"/>
              </a:solidFill>
            </a:ln>
          </p:spPr>
        </p:pic>
        <p:pic>
          <p:nvPicPr>
            <p:cNvPr id="6" name="Picture 5" descr="air comb"/>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53125"/>
              <a:ext cx="4286250" cy="981075"/>
            </a:xfrm>
            <a:prstGeom prst="rect">
              <a:avLst/>
            </a:prstGeom>
            <a:ln w="38100">
              <a:solidFill>
                <a:schemeClr val="tx1"/>
              </a:solidFill>
            </a:ln>
          </p:spPr>
        </p:pic>
      </p:grpSp>
      <p:grpSp>
        <p:nvGrpSpPr>
          <p:cNvPr id="5" name="Group 4" descr="slide number"/>
          <p:cNvGrpSpPr/>
          <p:nvPr/>
        </p:nvGrpSpPr>
        <p:grpSpPr>
          <a:xfrm>
            <a:off x="8522208" y="6258560"/>
            <a:ext cx="393192" cy="393192"/>
            <a:chOff x="8522208" y="6258560"/>
            <a:chExt cx="393192" cy="393192"/>
          </a:xfrm>
        </p:grpSpPr>
        <p:sp>
          <p:nvSpPr>
            <p:cNvPr id="9" name="Oval 8" descr="oval"/>
            <p:cNvSpPr/>
            <p:nvPr/>
          </p:nvSpPr>
          <p:spPr>
            <a:xfrm>
              <a:off x="8522208" y="6258560"/>
              <a:ext cx="393192" cy="393192"/>
            </a:xfrm>
            <a:prstGeom prst="ellipse">
              <a:avLst/>
            </a:prstGeom>
            <a:blipFill dpi="0" rotWithShape="1">
              <a:blip r:embed="rId5">
                <a:duotone>
                  <a:schemeClr val="bg2">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 uri="{28A0092B-C50C-407E-A947-70E740481C1C}">
                    <a14:useLocalDpi xmlns:a14="http://schemas.microsoft.com/office/drawing/2010/main" val="0"/>
                  </a:ext>
                </a:extLst>
              </a:blip>
              <a:srcRect/>
              <a:tile tx="0" ty="0" sx="85000" sy="85000" flip="none" algn="tl"/>
            </a:blipFill>
            <a:ln w="25400" cap="flat" cmpd="sng" algn="ctr">
              <a:noFill/>
              <a:prstDash val="solid"/>
            </a:ln>
            <a:effectLst/>
          </p:spPr>
        </p:sp>
        <p:sp>
          <p:nvSpPr>
            <p:cNvPr id="10" name="Oval 9"/>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1" name="Rectangle 10" descr="slide number"/>
          <p:cNvSpPr/>
          <p:nvPr/>
        </p:nvSpPr>
        <p:spPr>
          <a:xfrm>
            <a:off x="8556901" y="6324351"/>
            <a:ext cx="323808" cy="261610"/>
          </a:xfrm>
          <a:prstGeom prst="rect">
            <a:avLst/>
          </a:prstGeom>
        </p:spPr>
        <p:txBody>
          <a:bodyPr wrap="none">
            <a:spAutoFit/>
          </a:bodyPr>
          <a:lstStyle/>
          <a:p>
            <a:pPr algn="ctr"/>
            <a:fld id="{21590986-49AE-421A-BADC-3202451AF2EB}"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27</a:t>
            </a:fld>
            <a:endParaRPr lang="en-US" dirty="0"/>
          </a:p>
        </p:txBody>
      </p:sp>
    </p:spTree>
    <p:extLst>
      <p:ext uri="{BB962C8B-B14F-4D97-AF65-F5344CB8AC3E}">
        <p14:creationId xmlns:p14="http://schemas.microsoft.com/office/powerpoint/2010/main" val="13214676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radiato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03" y="-118710"/>
            <a:ext cx="9316903" cy="7052910"/>
          </a:xfrm>
          <a:prstGeom prst="rect">
            <a:avLst/>
          </a:prstGeom>
        </p:spPr>
      </p:pic>
      <p:sp>
        <p:nvSpPr>
          <p:cNvPr id="2" name="Title 1"/>
          <p:cNvSpPr>
            <a:spLocks noGrp="1"/>
          </p:cNvSpPr>
          <p:nvPr>
            <p:ph type="title"/>
          </p:nvPr>
        </p:nvSpPr>
        <p:spPr/>
        <p:txBody>
          <a:bodyPr/>
          <a:lstStyle/>
          <a:p>
            <a:r>
              <a:rPr lang="en-US" sz="6600" dirty="0">
                <a:effectLst>
                  <a:glow rad="63500">
                    <a:schemeClr val="tx1"/>
                  </a:glow>
                </a:effectLst>
              </a:rPr>
              <a:t>Radiator</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val="0"/>
                  </a:ext>
                </a:extLst>
              </a:blip>
              <a:srcRect/>
              <a:tile tx="0" ty="0" sx="85000" sy="85000" flip="none" algn="tl"/>
            </a:blipFill>
            <a:ln w="25400" cap="flat" cmpd="sng" algn="ctr">
              <a:noFill/>
              <a:prstDash val="solid"/>
            </a:ln>
            <a:effectLst/>
          </p:spPr>
        </p:sp>
        <p:sp>
          <p:nvSpPr>
            <p:cNvPr id="6" name="Oval 5"/>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descr="slide number"/>
          <p:cNvSpPr/>
          <p:nvPr/>
        </p:nvSpPr>
        <p:spPr>
          <a:xfrm>
            <a:off x="8556901" y="6324351"/>
            <a:ext cx="323808" cy="261610"/>
          </a:xfrm>
          <a:prstGeom prst="rect">
            <a:avLst/>
          </a:prstGeom>
        </p:spPr>
        <p:txBody>
          <a:bodyPr wrap="none">
            <a:spAutoFit/>
          </a:bodyPr>
          <a:lstStyle/>
          <a:p>
            <a:pPr algn="ctr"/>
            <a:fld id="{0012B59F-759B-4072-A828-11E956144F15}"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28</a:t>
            </a:fld>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ir filter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3" y="0"/>
            <a:ext cx="9119873" cy="6858000"/>
          </a:xfrm>
          <a:prstGeom prst="rect">
            <a:avLst/>
          </a:prstGeom>
        </p:spPr>
      </p:pic>
      <p:sp>
        <p:nvSpPr>
          <p:cNvPr id="33794" name="Rectangle 2"/>
          <p:cNvSpPr>
            <a:spLocks noGrp="1" noChangeArrowheads="1"/>
          </p:cNvSpPr>
          <p:nvPr>
            <p:ph type="title"/>
          </p:nvPr>
        </p:nvSpPr>
        <p:spPr/>
        <p:txBody>
          <a:bodyPr/>
          <a:lstStyle/>
          <a:p>
            <a:r>
              <a:rPr lang="en-US" sz="6000" dirty="0">
                <a:effectLst>
                  <a:glow rad="63500">
                    <a:schemeClr val="tx1">
                      <a:alpha val="40000"/>
                    </a:schemeClr>
                  </a:glow>
                </a:effectLst>
              </a:rPr>
              <a:t>Air Filters</a:t>
            </a:r>
          </a:p>
        </p:txBody>
      </p:sp>
      <p:cxnSp>
        <p:nvCxnSpPr>
          <p:cNvPr id="7" name="Straight Arrow Connector 6" descr="arrow"/>
          <p:cNvCxnSpPr/>
          <p:nvPr/>
        </p:nvCxnSpPr>
        <p:spPr bwMode="auto">
          <a:xfrm flipH="1" flipV="1">
            <a:off x="2933700" y="4343400"/>
            <a:ext cx="723900" cy="914400"/>
          </a:xfrm>
          <a:prstGeom prst="straightConnector1">
            <a:avLst/>
          </a:prstGeom>
          <a:solidFill>
            <a:schemeClr val="accent1"/>
          </a:solidFill>
          <a:ln w="76200" cap="flat" cmpd="sng" algn="ctr">
            <a:solidFill>
              <a:srgbClr val="FF0000"/>
            </a:solidFill>
            <a:prstDash val="solid"/>
            <a:round/>
            <a:headEnd type="none" w="med" len="med"/>
            <a:tailEnd type="triangle"/>
          </a:ln>
          <a:effectLst/>
        </p:spPr>
      </p:cxnSp>
      <p:grpSp>
        <p:nvGrpSpPr>
          <p:cNvPr id="5" name="Group 4" descr="slide number"/>
          <p:cNvGrpSpPr/>
          <p:nvPr/>
        </p:nvGrpSpPr>
        <p:grpSpPr>
          <a:xfrm>
            <a:off x="8522208" y="6258560"/>
            <a:ext cx="393192" cy="393192"/>
            <a:chOff x="8522208" y="6258560"/>
            <a:chExt cx="393192" cy="393192"/>
          </a:xfrm>
        </p:grpSpPr>
        <p:sp>
          <p:nvSpPr>
            <p:cNvPr id="8" name="Oval 7"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val="0"/>
                  </a:ext>
                </a:extLst>
              </a:blip>
              <a:srcRect/>
              <a:tile tx="0" ty="0" sx="85000" sy="85000" flip="none" algn="tl"/>
            </a:blipFill>
            <a:ln w="25400" cap="flat" cmpd="sng" algn="ctr">
              <a:noFill/>
              <a:prstDash val="solid"/>
            </a:ln>
            <a:effectLst/>
          </p:spPr>
        </p:sp>
        <p:sp>
          <p:nvSpPr>
            <p:cNvPr id="9" name="Oval 8"/>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0" name="Rectangle 9" descr="slide number"/>
          <p:cNvSpPr/>
          <p:nvPr/>
        </p:nvSpPr>
        <p:spPr>
          <a:xfrm>
            <a:off x="8556901" y="6324351"/>
            <a:ext cx="323808" cy="261610"/>
          </a:xfrm>
          <a:prstGeom prst="rect">
            <a:avLst/>
          </a:prstGeom>
        </p:spPr>
        <p:txBody>
          <a:bodyPr wrap="none">
            <a:spAutoFit/>
          </a:bodyPr>
          <a:lstStyle/>
          <a:p>
            <a:pPr algn="ctr"/>
            <a:fld id="{70C21029-AF5A-4456-9075-59D437C31C88}"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29</a:t>
            </a:fld>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bg1"/>
            </a:gs>
            <a:gs pos="50000">
              <a:schemeClr val="bg1"/>
            </a:gs>
            <a:gs pos="100000">
              <a:schemeClr val="bg1"/>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95401" y="0"/>
            <a:ext cx="6553200" cy="1143000"/>
          </a:xfrm>
        </p:spPr>
        <p:txBody>
          <a:bodyPr/>
          <a:lstStyle/>
          <a:p>
            <a:r>
              <a:rPr lang="en-US" dirty="0"/>
              <a:t>FEMPR</a:t>
            </a:r>
          </a:p>
        </p:txBody>
      </p:sp>
      <p:pic>
        <p:nvPicPr>
          <p:cNvPr id="8" name="Picture 7" descr="side ba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16200000">
            <a:off x="5067300" y="2781299"/>
            <a:ext cx="6858000" cy="1295400"/>
          </a:xfrm>
          <a:prstGeom prst="rect">
            <a:avLst/>
          </a:prstGeom>
        </p:spPr>
      </p:pic>
      <p:pic>
        <p:nvPicPr>
          <p:cNvPr id="7" name="Picture 6" descr="side ba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5400000">
            <a:off x="-2781300" y="2770908"/>
            <a:ext cx="6858000" cy="1295400"/>
          </a:xfrm>
          <a:prstGeom prst="rect">
            <a:avLst/>
          </a:prstGeom>
        </p:spPr>
      </p:pic>
      <p:pic>
        <p:nvPicPr>
          <p:cNvPr id="5" name="Picture 4" descr="Fire Equipment Procedure and Record - 66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744" y="0"/>
            <a:ext cx="7906512" cy="6858000"/>
          </a:xfrm>
          <a:prstGeom prst="rect">
            <a:avLst/>
          </a:prstGeom>
        </p:spPr>
      </p:pic>
      <p:grpSp>
        <p:nvGrpSpPr>
          <p:cNvPr id="12" name="Group 11" descr="slide number"/>
          <p:cNvGrpSpPr/>
          <p:nvPr/>
        </p:nvGrpSpPr>
        <p:grpSpPr>
          <a:xfrm>
            <a:off x="8522208" y="6258560"/>
            <a:ext cx="393192" cy="393192"/>
            <a:chOff x="8522208" y="6258560"/>
            <a:chExt cx="393192" cy="393192"/>
          </a:xfrm>
        </p:grpSpPr>
        <p:sp>
          <p:nvSpPr>
            <p:cNvPr id="13" name="Oval 12" descr="oval"/>
            <p:cNvSpPr/>
            <p:nvPr/>
          </p:nvSpPr>
          <p:spPr>
            <a:xfrm>
              <a:off x="8522208" y="6258560"/>
              <a:ext cx="393192" cy="393192"/>
            </a:xfrm>
            <a:prstGeom prst="ellipse">
              <a:avLst/>
            </a:prstGeom>
            <a:blipFill dpi="0" rotWithShape="1">
              <a:blip r:embed="rId5">
                <a:duotone>
                  <a:schemeClr val="bg2">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 uri="{28A0092B-C50C-407E-A947-70E740481C1C}">
                    <a14:useLocalDpi xmlns:a14="http://schemas.microsoft.com/office/drawing/2010/main" val="0"/>
                  </a:ext>
                </a:extLst>
              </a:blip>
              <a:srcRect/>
              <a:tile tx="0" ty="0" sx="85000" sy="85000" flip="none" algn="tl"/>
            </a:blipFill>
            <a:ln w="25400" cap="flat" cmpd="sng" algn="ctr">
              <a:noFill/>
              <a:prstDash val="solid"/>
            </a:ln>
            <a:effectLst/>
          </p:spPr>
          <p:txBody>
            <a:bodyPr/>
            <a:lstStyle/>
            <a:p>
              <a:r>
                <a:rPr lang="en-US" dirty="0"/>
                <a:t>o</a:t>
              </a:r>
            </a:p>
          </p:txBody>
        </p:sp>
        <p:sp>
          <p:nvSpPr>
            <p:cNvPr id="14" name="Oval 13"/>
            <p:cNvSpPr/>
            <p:nvPr/>
          </p:nvSpPr>
          <p:spPr>
            <a:xfrm>
              <a:off x="8561527" y="6297879"/>
              <a:ext cx="314554" cy="314554"/>
            </a:xfrm>
            <a:prstGeom prst="ellipse">
              <a:avLst/>
            </a:prstGeom>
            <a:noFill/>
            <a:ln w="25400" cap="flat" cmpd="sng" algn="ctr">
              <a:solidFill>
                <a:sysClr val="window" lastClr="FFFFFF"/>
              </a:solidFill>
              <a:prstDash val="solid"/>
            </a:ln>
            <a:effectLst/>
          </p:spPr>
        </p:sp>
        <p:sp>
          <p:nvSpPr>
            <p:cNvPr id="15" name="Rectangle 14"/>
            <p:cNvSpPr/>
            <p:nvPr userDrawn="1"/>
          </p:nvSpPr>
          <p:spPr>
            <a:xfrm>
              <a:off x="8587197" y="6324351"/>
              <a:ext cx="263214" cy="261610"/>
            </a:xfrm>
            <a:prstGeom prst="rect">
              <a:avLst/>
            </a:prstGeom>
          </p:spPr>
          <p:txBody>
            <a:bodyPr wrap="none">
              <a:spAutoFit/>
            </a:bodyPr>
            <a:lstStyle/>
            <a:p>
              <a:pPr algn="ctr"/>
              <a:fld id="{DFAA85AC-F531-48B7-8E4A-19962A568092}" type="slidenum">
                <a:rPr lang="en-US" sz="1100">
                  <a:solidFill>
                    <a:schemeClr val="bg1"/>
                  </a:solidFill>
                  <a:latin typeface="+mn-lt"/>
                </a:rPr>
                <a:t>3</a:t>
              </a:fld>
              <a:endParaRPr lang="en-US" sz="1100" dirty="0">
                <a:solidFill>
                  <a:schemeClr val="bg1"/>
                </a:solidFill>
                <a:latin typeface="+mn-lt"/>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ir filter restriction gau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4820" name="Rectangle 4"/>
          <p:cNvSpPr>
            <a:spLocks noGrp="1" noChangeArrowheads="1"/>
          </p:cNvSpPr>
          <p:nvPr>
            <p:ph type="title"/>
          </p:nvPr>
        </p:nvSpPr>
        <p:spPr>
          <a:xfrm>
            <a:off x="-61912" y="0"/>
            <a:ext cx="9205912" cy="1143000"/>
          </a:xfrm>
        </p:spPr>
        <p:txBody>
          <a:bodyPr/>
          <a:lstStyle/>
          <a:p>
            <a:r>
              <a:rPr lang="en-US" sz="5400" dirty="0">
                <a:effectLst>
                  <a:glow rad="63500">
                    <a:schemeClr val="tx1">
                      <a:alpha val="40000"/>
                    </a:schemeClr>
                  </a:glow>
                </a:effectLst>
              </a:rPr>
              <a:t>Air Filter Restriction Gauge</a:t>
            </a:r>
          </a:p>
        </p:txBody>
      </p:sp>
      <p:sp>
        <p:nvSpPr>
          <p:cNvPr id="34821" name="AutoShape 5" descr="arrow"/>
          <p:cNvSpPr>
            <a:spLocks noChangeArrowheads="1"/>
          </p:cNvSpPr>
          <p:nvPr/>
        </p:nvSpPr>
        <p:spPr bwMode="auto">
          <a:xfrm>
            <a:off x="7792026" y="5522409"/>
            <a:ext cx="1504374" cy="352244"/>
          </a:xfrm>
          <a:prstGeom prst="leftArrow">
            <a:avLst>
              <a:gd name="adj1" fmla="val 50000"/>
              <a:gd name="adj2" fmla="val 106771"/>
            </a:avLst>
          </a:prstGeom>
          <a:solidFill>
            <a:srgbClr val="FF6600"/>
          </a:solidFill>
          <a:ln w="9525">
            <a:solidFill>
              <a:schemeClr val="tx1"/>
            </a:solidFill>
            <a:miter lim="800000"/>
            <a:headEnd/>
            <a:tailEnd/>
          </a:ln>
          <a:effectLst/>
        </p:spPr>
        <p:txBody>
          <a:bodyPr wrap="none" anchor="ctr"/>
          <a:lstStyle/>
          <a:p>
            <a:endParaRPr lang="en-US"/>
          </a:p>
        </p:txBody>
      </p:sp>
      <p:sp>
        <p:nvSpPr>
          <p:cNvPr id="34822" name="AutoShape 6" descr="arrow"/>
          <p:cNvSpPr>
            <a:spLocks noChangeArrowheads="1"/>
          </p:cNvSpPr>
          <p:nvPr/>
        </p:nvSpPr>
        <p:spPr bwMode="auto">
          <a:xfrm>
            <a:off x="2133600" y="1371600"/>
            <a:ext cx="1862226" cy="436033"/>
          </a:xfrm>
          <a:prstGeom prst="leftArrow">
            <a:avLst>
              <a:gd name="adj1" fmla="val 50000"/>
              <a:gd name="adj2" fmla="val 106771"/>
            </a:avLst>
          </a:prstGeom>
          <a:solidFill>
            <a:srgbClr val="FF6600"/>
          </a:solidFill>
          <a:ln w="9525">
            <a:noFill/>
            <a:miter lim="800000"/>
            <a:headEnd/>
            <a:tailEnd/>
          </a:ln>
          <a:effectLst/>
        </p:spPr>
        <p:txBody>
          <a:bodyPr wrap="none" anchor="ctr"/>
          <a:lstStyle/>
          <a:p>
            <a:endParaRPr lang="en-US" dirty="0"/>
          </a:p>
        </p:txBody>
      </p:sp>
      <p:grpSp>
        <p:nvGrpSpPr>
          <p:cNvPr id="6" name="Group 5" descr="slide number"/>
          <p:cNvGrpSpPr/>
          <p:nvPr/>
        </p:nvGrpSpPr>
        <p:grpSpPr>
          <a:xfrm>
            <a:off x="8522208" y="6258560"/>
            <a:ext cx="393192" cy="393192"/>
            <a:chOff x="8522208" y="6258560"/>
            <a:chExt cx="393192" cy="393192"/>
          </a:xfrm>
        </p:grpSpPr>
        <p:sp>
          <p:nvSpPr>
            <p:cNvPr id="7" name="Oval 6"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val="0"/>
                  </a:ext>
                </a:extLst>
              </a:blip>
              <a:srcRect/>
              <a:tile tx="0" ty="0" sx="85000" sy="85000" flip="none" algn="tl"/>
            </a:blipFill>
            <a:ln w="25400" cap="flat" cmpd="sng" algn="ctr">
              <a:noFill/>
              <a:prstDash val="solid"/>
            </a:ln>
            <a:effectLst/>
          </p:spPr>
        </p:sp>
        <p:sp>
          <p:nvSpPr>
            <p:cNvPr id="8" name="Oval 7"/>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9" name="Rectangle 8" descr="slide number"/>
          <p:cNvSpPr/>
          <p:nvPr/>
        </p:nvSpPr>
        <p:spPr>
          <a:xfrm>
            <a:off x="8556901" y="6324351"/>
            <a:ext cx="323808" cy="261610"/>
          </a:xfrm>
          <a:prstGeom prst="rect">
            <a:avLst/>
          </a:prstGeom>
        </p:spPr>
        <p:txBody>
          <a:bodyPr wrap="none">
            <a:spAutoFit/>
          </a:bodyPr>
          <a:lstStyle/>
          <a:p>
            <a:pPr algn="ctr"/>
            <a:fld id="{F63AF64A-D844-4B1B-8B28-5D5DDBA44D6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30</a:t>
            </a:fld>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oses"/>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4529"/>
            <a:ext cx="9144000" cy="6848941"/>
          </a:xfrm>
          <a:prstGeom prst="rect">
            <a:avLst/>
          </a:prstGeom>
        </p:spPr>
      </p:pic>
      <p:sp>
        <p:nvSpPr>
          <p:cNvPr id="35842" name="Rectangle 2"/>
          <p:cNvSpPr>
            <a:spLocks noGrp="1" noChangeArrowheads="1"/>
          </p:cNvSpPr>
          <p:nvPr>
            <p:ph type="title"/>
          </p:nvPr>
        </p:nvSpPr>
        <p:spPr/>
        <p:txBody>
          <a:bodyPr/>
          <a:lstStyle/>
          <a:p>
            <a:r>
              <a:rPr lang="en-US" sz="6000" dirty="0">
                <a:effectLst>
                  <a:glow rad="63500">
                    <a:schemeClr val="tx1">
                      <a:alpha val="40000"/>
                    </a:schemeClr>
                  </a:glow>
                </a:effectLst>
              </a:rPr>
              <a:t>Hoses</a:t>
            </a:r>
          </a:p>
        </p:txBody>
      </p:sp>
      <p:cxnSp>
        <p:nvCxnSpPr>
          <p:cNvPr id="5" name="Straight Arrow Connector 4" descr="arrow"/>
          <p:cNvCxnSpPr/>
          <p:nvPr/>
        </p:nvCxnSpPr>
        <p:spPr bwMode="auto">
          <a:xfrm flipH="1" flipV="1">
            <a:off x="2057400" y="5181600"/>
            <a:ext cx="2362200" cy="609600"/>
          </a:xfrm>
          <a:prstGeom prst="straightConnector1">
            <a:avLst/>
          </a:prstGeom>
          <a:solidFill>
            <a:schemeClr val="accent1"/>
          </a:solidFill>
          <a:ln w="76200" cap="flat" cmpd="sng" algn="ctr">
            <a:solidFill>
              <a:srgbClr val="FF0000"/>
            </a:solidFill>
            <a:prstDash val="solid"/>
            <a:round/>
            <a:headEnd type="none" w="med" len="med"/>
            <a:tailEnd type="triangle"/>
          </a:ln>
          <a:effectLst>
            <a:glow rad="63500">
              <a:schemeClr val="accent1">
                <a:satMod val="175000"/>
                <a:alpha val="40000"/>
              </a:schemeClr>
            </a:glow>
          </a:effectLst>
        </p:spPr>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3" descr="tire, rim, hub"/>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9000" contrast="-20000"/>
                    </a14:imgEffect>
                  </a14:imgLayer>
                </a14:imgProps>
              </a:ext>
              <a:ext uri="{28A0092B-C50C-407E-A947-70E740481C1C}">
                <a14:useLocalDpi xmlns:a14="http://schemas.microsoft.com/office/drawing/2010/main" val="0"/>
              </a:ext>
            </a:extLst>
          </a:blip>
          <a:srcRect r="4820"/>
          <a:stretch/>
        </p:blipFill>
        <p:spPr bwMode="auto">
          <a:xfrm>
            <a:off x="5576" y="0"/>
            <a:ext cx="9138424"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6866" name="Rectangle 2"/>
          <p:cNvSpPr>
            <a:spLocks noGrp="1" noChangeArrowheads="1"/>
          </p:cNvSpPr>
          <p:nvPr>
            <p:ph type="title"/>
          </p:nvPr>
        </p:nvSpPr>
        <p:spPr>
          <a:xfrm>
            <a:off x="0" y="838200"/>
            <a:ext cx="9144000" cy="1143000"/>
          </a:xfrm>
        </p:spPr>
        <p:txBody>
          <a:bodyPr/>
          <a:lstStyle/>
          <a:p>
            <a:r>
              <a:rPr lang="en-US" sz="6000" dirty="0">
                <a:effectLst>
                  <a:glow rad="63500">
                    <a:schemeClr val="tx1">
                      <a:alpha val="40000"/>
                    </a:schemeClr>
                  </a:glow>
                </a:effectLst>
              </a:rPr>
              <a:t>Passenger Side Front Tire, Rim, Hub and Suspension</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5">
                <a:duotone>
                  <a:schemeClr val="bg2">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 uri="{28A0092B-C50C-407E-A947-70E740481C1C}">
                    <a14:useLocalDpi xmlns:a14="http://schemas.microsoft.com/office/drawing/2010/main" val="0"/>
                  </a:ext>
                </a:extLst>
              </a:blip>
              <a:srcRect/>
              <a:tile tx="0" ty="0" sx="85000" sy="85000" flip="none" algn="tl"/>
            </a:blipFill>
            <a:ln w="25400" cap="flat" cmpd="sng" algn="ctr">
              <a:noFill/>
              <a:prstDash val="solid"/>
            </a:ln>
            <a:effectLst/>
          </p:spPr>
        </p:sp>
        <p:sp>
          <p:nvSpPr>
            <p:cNvPr id="6" name="Oval 5"/>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descr="slide number"/>
          <p:cNvSpPr/>
          <p:nvPr/>
        </p:nvSpPr>
        <p:spPr>
          <a:xfrm>
            <a:off x="8556901" y="6324351"/>
            <a:ext cx="323808" cy="261610"/>
          </a:xfrm>
          <a:prstGeom prst="rect">
            <a:avLst/>
          </a:prstGeom>
        </p:spPr>
        <p:txBody>
          <a:bodyPr wrap="none">
            <a:spAutoFit/>
          </a:bodyPr>
          <a:lstStyle/>
          <a:p>
            <a:pPr algn="ctr"/>
            <a:fld id="{757B6DDA-16B2-47BE-B8D8-CEF0723D4C1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32</a:t>
            </a:fld>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uel tank and brackets"/>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200" y="-76200"/>
            <a:ext cx="9220200" cy="7062930"/>
          </a:xfrm>
          <a:prstGeom prst="rect">
            <a:avLst/>
          </a:prstGeom>
        </p:spPr>
      </p:pic>
      <p:sp>
        <p:nvSpPr>
          <p:cNvPr id="2" name="Title 1"/>
          <p:cNvSpPr>
            <a:spLocks noGrp="1"/>
          </p:cNvSpPr>
          <p:nvPr>
            <p:ph type="title"/>
          </p:nvPr>
        </p:nvSpPr>
        <p:spPr/>
        <p:txBody>
          <a:bodyPr/>
          <a:lstStyle/>
          <a:p>
            <a:r>
              <a:rPr lang="en-US" sz="6000" dirty="0">
                <a:effectLst>
                  <a:glow rad="63500">
                    <a:schemeClr val="tx1">
                      <a:alpha val="40000"/>
                    </a:schemeClr>
                  </a:glow>
                </a:effectLst>
              </a:rPr>
              <a:t>Fuel Tank and Brackets</a:t>
            </a:r>
          </a:p>
        </p:txBody>
      </p:sp>
      <p:grpSp>
        <p:nvGrpSpPr>
          <p:cNvPr id="5" name="Group 4"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val="0"/>
                  </a:ext>
                </a:extLst>
              </a:blip>
              <a:srcRect/>
              <a:tile tx="0" ty="0" sx="85000" sy="85000" flip="none" algn="tl"/>
            </a:blipFill>
            <a:ln w="25400" cap="flat" cmpd="sng" algn="ctr">
              <a:noFill/>
              <a:prstDash val="solid"/>
            </a:ln>
            <a:effectLst/>
          </p:spPr>
        </p:sp>
        <p:sp>
          <p:nvSpPr>
            <p:cNvPr id="7" name="Oval 6"/>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descr="slide number"/>
          <p:cNvSpPr/>
          <p:nvPr/>
        </p:nvSpPr>
        <p:spPr>
          <a:xfrm>
            <a:off x="8556901" y="6324351"/>
            <a:ext cx="323808" cy="261610"/>
          </a:xfrm>
          <a:prstGeom prst="rect">
            <a:avLst/>
          </a:prstGeom>
        </p:spPr>
        <p:txBody>
          <a:bodyPr wrap="none">
            <a:spAutoFit/>
          </a:bodyPr>
          <a:lstStyle/>
          <a:p>
            <a:pPr algn="ctr"/>
            <a:fld id="{E69B695D-0A4C-41E3-9F74-9F1C5FF40DE7}"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33</a:t>
            </a:fld>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ssenger side doors"/>
          <p:cNvPicPr>
            <a:picLocks noChangeAspect="1"/>
          </p:cNvPicPr>
          <p:nvPr/>
        </p:nvPicPr>
        <p:blipFill rotWithShape="1">
          <a:blip r:embed="rId3">
            <a:extLst>
              <a:ext uri="{28A0092B-C50C-407E-A947-70E740481C1C}">
                <a14:useLocalDpi xmlns:a14="http://schemas.microsoft.com/office/drawing/2010/main" val="0"/>
              </a:ext>
            </a:extLst>
          </a:blip>
          <a:srcRect l="800" t="1016" r="1600" b="2407"/>
          <a:stretch/>
        </p:blipFill>
        <p:spPr>
          <a:xfrm>
            <a:off x="0" y="0"/>
            <a:ext cx="9220200" cy="6858000"/>
          </a:xfrm>
          <a:prstGeom prst="rect">
            <a:avLst/>
          </a:prstGeom>
        </p:spPr>
      </p:pic>
      <p:sp>
        <p:nvSpPr>
          <p:cNvPr id="39938" name="Rectangle 2"/>
          <p:cNvSpPr>
            <a:spLocks noGrp="1" noChangeArrowheads="1"/>
          </p:cNvSpPr>
          <p:nvPr>
            <p:ph type="title"/>
          </p:nvPr>
        </p:nvSpPr>
        <p:spPr>
          <a:xfrm>
            <a:off x="-152400" y="0"/>
            <a:ext cx="9372600" cy="1143000"/>
          </a:xfrm>
        </p:spPr>
        <p:txBody>
          <a:bodyPr/>
          <a:lstStyle/>
          <a:p>
            <a:r>
              <a:rPr lang="en-US" sz="6000" dirty="0">
                <a:effectLst>
                  <a:glow rad="63500">
                    <a:schemeClr val="tx1">
                      <a:alpha val="40000"/>
                    </a:schemeClr>
                  </a:glow>
                </a:effectLst>
              </a:rPr>
              <a:t>Passenger Side Door(s)</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val="0"/>
                  </a:ext>
                </a:extLst>
              </a:blip>
              <a:srcRect/>
              <a:tile tx="0" ty="0" sx="85000" sy="85000" flip="none" algn="tl"/>
            </a:blipFill>
            <a:ln w="25400" cap="flat" cmpd="sng" algn="ctr">
              <a:noFill/>
              <a:prstDash val="solid"/>
            </a:ln>
            <a:effectLst/>
          </p:spPr>
        </p:sp>
        <p:sp>
          <p:nvSpPr>
            <p:cNvPr id="6" name="Oval 5"/>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descr="slide number"/>
          <p:cNvSpPr/>
          <p:nvPr/>
        </p:nvSpPr>
        <p:spPr>
          <a:xfrm>
            <a:off x="8556901" y="6324351"/>
            <a:ext cx="323808" cy="261610"/>
          </a:xfrm>
          <a:prstGeom prst="rect">
            <a:avLst/>
          </a:prstGeom>
        </p:spPr>
        <p:txBody>
          <a:bodyPr wrap="none">
            <a:spAutoFit/>
          </a:bodyPr>
          <a:lstStyle/>
          <a:p>
            <a:pPr algn="ctr"/>
            <a:fld id="{0B20CBCF-17AF-4A39-B80F-6EECC8EBD1A4}"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34</a:t>
            </a:fld>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3" descr="passenger side general conditio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0962" name="Rectangle 2"/>
          <p:cNvSpPr>
            <a:spLocks noGrp="1" noChangeArrowheads="1"/>
          </p:cNvSpPr>
          <p:nvPr>
            <p:ph type="title"/>
          </p:nvPr>
        </p:nvSpPr>
        <p:spPr>
          <a:xfrm>
            <a:off x="457200" y="304800"/>
            <a:ext cx="8229600" cy="1143000"/>
          </a:xfrm>
        </p:spPr>
        <p:txBody>
          <a:bodyPr/>
          <a:lstStyle/>
          <a:p>
            <a:r>
              <a:rPr lang="en-US" sz="6000" dirty="0">
                <a:effectLst>
                  <a:glow rad="63500">
                    <a:schemeClr val="tx1">
                      <a:alpha val="40000"/>
                    </a:schemeClr>
                  </a:glow>
                </a:effectLst>
              </a:rPr>
              <a:t>Passenger Side</a:t>
            </a:r>
            <a:br>
              <a:rPr lang="en-US" sz="6000" dirty="0">
                <a:effectLst>
                  <a:glow rad="63500">
                    <a:schemeClr val="tx1">
                      <a:alpha val="40000"/>
                    </a:schemeClr>
                  </a:glow>
                </a:effectLst>
              </a:rPr>
            </a:br>
            <a:r>
              <a:rPr lang="en-US" sz="6000" dirty="0">
                <a:effectLst>
                  <a:glow rad="63500">
                    <a:schemeClr val="tx1">
                      <a:alpha val="40000"/>
                    </a:schemeClr>
                  </a:glow>
                </a:effectLst>
              </a:rPr>
              <a:t>General Condition</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val="0"/>
                  </a:ext>
                </a:extLst>
              </a:blip>
              <a:srcRect/>
              <a:tile tx="0" ty="0" sx="85000" sy="85000" flip="none" algn="tl"/>
            </a:blipFill>
            <a:ln w="25400" cap="flat" cmpd="sng" algn="ctr">
              <a:noFill/>
              <a:prstDash val="solid"/>
            </a:ln>
            <a:effectLst/>
          </p:spPr>
        </p:sp>
        <p:sp>
          <p:nvSpPr>
            <p:cNvPr id="6" name="Oval 5"/>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descr="slide number"/>
          <p:cNvSpPr/>
          <p:nvPr/>
        </p:nvSpPr>
        <p:spPr>
          <a:xfrm>
            <a:off x="8556901" y="6324351"/>
            <a:ext cx="323808" cy="261610"/>
          </a:xfrm>
          <a:prstGeom prst="rect">
            <a:avLst/>
          </a:prstGeom>
        </p:spPr>
        <p:txBody>
          <a:bodyPr wrap="none">
            <a:spAutoFit/>
          </a:bodyPr>
          <a:lstStyle/>
          <a:p>
            <a:pPr algn="ctr"/>
            <a:fld id="{79CC7219-F813-4F55-82C4-9979A0D92F04}"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35</a:t>
            </a:fld>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ssenger side undercarri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89" y="0"/>
            <a:ext cx="9208136" cy="6858000"/>
          </a:xfrm>
          <a:prstGeom prst="rect">
            <a:avLst/>
          </a:prstGeom>
        </p:spPr>
      </p:pic>
      <p:sp>
        <p:nvSpPr>
          <p:cNvPr id="41986" name="Rectangle 2"/>
          <p:cNvSpPr>
            <a:spLocks noGrp="1" noChangeArrowheads="1"/>
          </p:cNvSpPr>
          <p:nvPr>
            <p:ph type="title"/>
          </p:nvPr>
        </p:nvSpPr>
        <p:spPr>
          <a:xfrm>
            <a:off x="0" y="533400"/>
            <a:ext cx="9144000" cy="1143000"/>
          </a:xfrm>
        </p:spPr>
        <p:txBody>
          <a:bodyPr/>
          <a:lstStyle/>
          <a:p>
            <a:r>
              <a:rPr lang="en-US" sz="6000" dirty="0">
                <a:effectLst>
                  <a:glow rad="63500">
                    <a:schemeClr val="tx1">
                      <a:alpha val="40000"/>
                    </a:schemeClr>
                  </a:glow>
                </a:effectLst>
              </a:rPr>
              <a:t>Passenger Side Undercarriage</a:t>
            </a:r>
          </a:p>
        </p:txBody>
      </p:sp>
      <p:grpSp>
        <p:nvGrpSpPr>
          <p:cNvPr id="5" name="Group 4"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val="0"/>
                  </a:ext>
                </a:extLst>
              </a:blip>
              <a:srcRect/>
              <a:tile tx="0" ty="0" sx="85000" sy="85000" flip="none" algn="tl"/>
            </a:blipFill>
            <a:ln w="25400" cap="flat" cmpd="sng" algn="ctr">
              <a:noFill/>
              <a:prstDash val="solid"/>
            </a:ln>
            <a:effectLst/>
          </p:spPr>
        </p:sp>
        <p:sp>
          <p:nvSpPr>
            <p:cNvPr id="7" name="Oval 6"/>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descr="slide number"/>
          <p:cNvSpPr/>
          <p:nvPr/>
        </p:nvSpPr>
        <p:spPr>
          <a:xfrm>
            <a:off x="8556901" y="6324351"/>
            <a:ext cx="323808" cy="261610"/>
          </a:xfrm>
          <a:prstGeom prst="rect">
            <a:avLst/>
          </a:prstGeom>
        </p:spPr>
        <p:txBody>
          <a:bodyPr wrap="none">
            <a:spAutoFit/>
          </a:bodyPr>
          <a:lstStyle/>
          <a:p>
            <a:pPr algn="ctr"/>
            <a:fld id="{BA2AF972-4522-4BCE-B399-DC7F836AFEC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36</a:t>
            </a:fld>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xhaust"/>
          <p:cNvPicPr>
            <a:picLocks noChangeAspect="1"/>
          </p:cNvPicPr>
          <p:nvPr/>
        </p:nvPicPr>
        <p:blipFill rotWithShape="1">
          <a:blip r:embed="rId3">
            <a:clrChange>
              <a:clrFrom>
                <a:srgbClr val="BCBCBC"/>
              </a:clrFrom>
              <a:clrTo>
                <a:srgbClr val="BCBCBC">
                  <a:alpha val="0"/>
                </a:srgbClr>
              </a:clrTo>
            </a:clrChange>
            <a:extLst>
              <a:ext uri="{28A0092B-C50C-407E-A947-70E740481C1C}">
                <a14:useLocalDpi xmlns:a14="http://schemas.microsoft.com/office/drawing/2010/main" val="0"/>
              </a:ext>
            </a:extLst>
          </a:blip>
          <a:srcRect l="819" t="1095" r="1639" b="2228"/>
          <a:stretch/>
        </p:blipFill>
        <p:spPr>
          <a:xfrm>
            <a:off x="-2629" y="-98240"/>
            <a:ext cx="9146629" cy="6956240"/>
          </a:xfrm>
          <a:prstGeom prst="rect">
            <a:avLst/>
          </a:prstGeom>
          <a:ln w="38100">
            <a:solidFill>
              <a:schemeClr val="tx1"/>
            </a:solidFill>
          </a:ln>
        </p:spPr>
      </p:pic>
      <p:cxnSp>
        <p:nvCxnSpPr>
          <p:cNvPr id="7" name="Straight Arrow Connector 6" descr="arrow"/>
          <p:cNvCxnSpPr/>
          <p:nvPr/>
        </p:nvCxnSpPr>
        <p:spPr bwMode="auto">
          <a:xfrm>
            <a:off x="457200" y="4038600"/>
            <a:ext cx="2895600" cy="762000"/>
          </a:xfrm>
          <a:prstGeom prst="straightConnector1">
            <a:avLst/>
          </a:prstGeom>
          <a:solidFill>
            <a:schemeClr val="accent1"/>
          </a:solidFill>
          <a:ln w="139700" cap="flat" cmpd="sng" algn="ctr">
            <a:solidFill>
              <a:srgbClr val="FF0000"/>
            </a:solidFill>
            <a:prstDash val="solid"/>
            <a:round/>
            <a:headEnd type="none" w="med" len="med"/>
            <a:tailEnd type="triangle"/>
          </a:ln>
          <a:effectLst>
            <a:glow rad="63500">
              <a:schemeClr val="accent3">
                <a:satMod val="175000"/>
                <a:alpha val="76000"/>
              </a:schemeClr>
            </a:glow>
          </a:effectLst>
        </p:spPr>
      </p:cxnSp>
      <p:sp>
        <p:nvSpPr>
          <p:cNvPr id="44034" name="Rectangle 2"/>
          <p:cNvSpPr>
            <a:spLocks noGrp="1" noChangeArrowheads="1"/>
          </p:cNvSpPr>
          <p:nvPr>
            <p:ph type="title"/>
          </p:nvPr>
        </p:nvSpPr>
        <p:spPr/>
        <p:txBody>
          <a:bodyPr/>
          <a:lstStyle/>
          <a:p>
            <a:r>
              <a:rPr lang="en-US" sz="6000" dirty="0">
                <a:effectLst>
                  <a:glow rad="63500">
                    <a:schemeClr val="tx1">
                      <a:alpha val="84000"/>
                    </a:schemeClr>
                  </a:glow>
                </a:effectLst>
              </a:rPr>
              <a:t>Exhaust</a:t>
            </a:r>
          </a:p>
        </p:txBody>
      </p:sp>
      <p:grpSp>
        <p:nvGrpSpPr>
          <p:cNvPr id="6" name="Group 5" descr="slide number"/>
          <p:cNvGrpSpPr/>
          <p:nvPr/>
        </p:nvGrpSpPr>
        <p:grpSpPr>
          <a:xfrm>
            <a:off x="8522208" y="6258560"/>
            <a:ext cx="393192" cy="393192"/>
            <a:chOff x="8522208" y="6258560"/>
            <a:chExt cx="393192" cy="393192"/>
          </a:xfrm>
        </p:grpSpPr>
        <p:sp>
          <p:nvSpPr>
            <p:cNvPr id="8" name="Oval 7"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val="0"/>
                  </a:ext>
                </a:extLst>
              </a:blip>
              <a:srcRect/>
              <a:tile tx="0" ty="0" sx="85000" sy="85000" flip="none" algn="tl"/>
            </a:blipFill>
            <a:ln w="25400" cap="flat" cmpd="sng" algn="ctr">
              <a:noFill/>
              <a:prstDash val="solid"/>
            </a:ln>
            <a:effectLst/>
          </p:spPr>
        </p:sp>
        <p:sp>
          <p:nvSpPr>
            <p:cNvPr id="9" name="Oval 8"/>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0" name="Rectangle 9"/>
          <p:cNvSpPr/>
          <p:nvPr/>
        </p:nvSpPr>
        <p:spPr>
          <a:xfrm>
            <a:off x="8556901" y="6324351"/>
            <a:ext cx="323808" cy="261610"/>
          </a:xfrm>
          <a:prstGeom prst="rect">
            <a:avLst/>
          </a:prstGeom>
        </p:spPr>
        <p:txBody>
          <a:bodyPr wrap="none">
            <a:spAutoFit/>
          </a:bodyPr>
          <a:lstStyle/>
          <a:p>
            <a:pPr algn="ctr"/>
            <a:fld id="{200F3FB7-BE00-437B-A81E-51332AFE6ADC}"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37</a:t>
            </a:fld>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descr="passenger side rear tire, hub, suspension"/>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0" b="99792" l="149" r="99702">
                        <a14:foregroundMark x1="89435" y1="49792" x2="47173" y2="53958"/>
                        <a14:foregroundMark x1="52232" y1="4167" x2="50000" y2="4375"/>
                        <a14:foregroundMark x1="10565" y1="35208" x2="2083" y2="37708"/>
                        <a14:foregroundMark x1="10268" y1="45208" x2="9970" y2="47917"/>
                        <a14:backgroundMark x1="90774" y1="84792" x2="71280" y2="87292"/>
                        <a14:backgroundMark x1="71429" y1="73542" x2="71131" y2="76875"/>
                        <a14:backgroundMark x1="70387" y1="72917" x2="70387" y2="74375"/>
                        <a14:backgroundMark x1="17857" y1="96875" x2="6845" y2="85625"/>
                        <a14:backgroundMark x1="35714" y1="98958" x2="30655" y2="98333"/>
                        <a14:backgroundMark x1="9970" y1="75833" x2="8185" y2="58958"/>
                        <a14:backgroundMark x1="6845" y1="78542" x2="1786" y2="44792"/>
                        <a14:backgroundMark x1="7887" y1="54583" x2="6101" y2="41875"/>
                        <a14:backgroundMark x1="10565" y1="37292" x2="9077" y2="38125"/>
                        <a14:backgroundMark x1="9673" y1="38125" x2="9673" y2="38125"/>
                        <a14:backgroundMark x1="78274" y1="73542" x2="75893" y2="70208"/>
                        <a14:backgroundMark x1="75595" y1="68958" x2="75000" y2="68125"/>
                        <a14:backgroundMark x1="39137" y1="99167" x2="38690" y2="99375"/>
                      </a14:backgroundRemoval>
                    </a14:imgEffect>
                  </a14:imgLayer>
                </a14:imgProps>
              </a:ext>
              <a:ext uri="{28A0092B-C50C-407E-A947-70E740481C1C}">
                <a14:useLocalDpi xmlns:a14="http://schemas.microsoft.com/office/drawing/2010/main" val="0"/>
              </a:ext>
            </a:extLst>
          </a:blip>
          <a:srcRect r="4737"/>
          <a:stretch/>
        </p:blipFill>
        <p:spPr bwMode="auto">
          <a:xfrm flipH="1">
            <a:off x="0" y="1859"/>
            <a:ext cx="9121140" cy="68561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5058" name="Rectangle 2"/>
          <p:cNvSpPr>
            <a:spLocks noGrp="1" noChangeArrowheads="1"/>
          </p:cNvSpPr>
          <p:nvPr>
            <p:ph type="title"/>
          </p:nvPr>
        </p:nvSpPr>
        <p:spPr>
          <a:xfrm>
            <a:off x="-152400" y="381000"/>
            <a:ext cx="9448799" cy="1143000"/>
          </a:xfrm>
        </p:spPr>
        <p:txBody>
          <a:bodyPr/>
          <a:lstStyle/>
          <a:p>
            <a:r>
              <a:rPr lang="en-US" sz="6000" dirty="0">
                <a:effectLst>
                  <a:glow rad="63500">
                    <a:schemeClr val="tx1">
                      <a:alpha val="82000"/>
                    </a:schemeClr>
                  </a:glow>
                </a:effectLst>
              </a:rPr>
              <a:t>Passenger Side Rear Tire,</a:t>
            </a:r>
            <a:br>
              <a:rPr lang="en-US" sz="6000" dirty="0">
                <a:effectLst>
                  <a:glow rad="63500">
                    <a:schemeClr val="tx1">
                      <a:alpha val="82000"/>
                    </a:schemeClr>
                  </a:glow>
                </a:effectLst>
              </a:rPr>
            </a:br>
            <a:r>
              <a:rPr lang="en-US" sz="6000" dirty="0">
                <a:effectLst>
                  <a:glow rad="63500">
                    <a:schemeClr val="tx1">
                      <a:alpha val="82000"/>
                    </a:schemeClr>
                  </a:glow>
                </a:effectLst>
              </a:rPr>
              <a:t>Hub, and Suspension</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3" descr="rear undercarria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4714"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8130" name="Rectangle 2"/>
          <p:cNvSpPr>
            <a:spLocks noGrp="1" noChangeArrowheads="1"/>
          </p:cNvSpPr>
          <p:nvPr>
            <p:ph type="title"/>
          </p:nvPr>
        </p:nvSpPr>
        <p:spPr/>
        <p:txBody>
          <a:bodyPr/>
          <a:lstStyle/>
          <a:p>
            <a:r>
              <a:rPr lang="en-US" sz="6000" dirty="0">
                <a:effectLst>
                  <a:glow rad="63500">
                    <a:schemeClr val="tx1">
                      <a:alpha val="58000"/>
                    </a:schemeClr>
                  </a:glow>
                </a:effectLst>
              </a:rPr>
              <a:t>Rear Undercarriage</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val="0"/>
                  </a:ext>
                </a:extLst>
              </a:blip>
              <a:srcRect/>
              <a:tile tx="0" ty="0" sx="85000" sy="85000" flip="none" algn="tl"/>
            </a:blipFill>
            <a:ln w="25400" cap="flat" cmpd="sng" algn="ctr">
              <a:noFill/>
              <a:prstDash val="solid"/>
            </a:ln>
            <a:effectLst/>
          </p:spPr>
        </p:sp>
        <p:sp>
          <p:nvSpPr>
            <p:cNvPr id="6" name="Oval 5"/>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descr="slide number"/>
          <p:cNvSpPr/>
          <p:nvPr/>
        </p:nvSpPr>
        <p:spPr>
          <a:xfrm>
            <a:off x="8556901" y="6324351"/>
            <a:ext cx="323808" cy="261610"/>
          </a:xfrm>
          <a:prstGeom prst="rect">
            <a:avLst/>
          </a:prstGeom>
        </p:spPr>
        <p:txBody>
          <a:bodyPr wrap="none">
            <a:spAutoFit/>
          </a:bodyPr>
          <a:lstStyle/>
          <a:p>
            <a:pPr algn="ctr"/>
            <a:fld id="{2B86F086-71D5-4244-BDF9-5BDEDA367D85}"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39</a:t>
            </a:fld>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Rectangle 5"/>
          <p:cNvSpPr>
            <a:spLocks noGrp="1" noChangeArrowheads="1"/>
          </p:cNvSpPr>
          <p:nvPr>
            <p:ph idx="1"/>
          </p:nvPr>
        </p:nvSpPr>
        <p:spPr/>
        <p:txBody>
          <a:bodyPr/>
          <a:lstStyle/>
          <a:p>
            <a:r>
              <a:rPr lang="en-US" dirty="0"/>
              <a:t>The FEMPR is the documentation tool required by the BLM to record various mechanical procedures that the engine operator performs on the engine.</a:t>
            </a:r>
          </a:p>
          <a:p>
            <a:r>
              <a:rPr lang="en-US" dirty="0"/>
              <a:t>The FEMPR is also an information resource on how to perform various mechanical procedures on the engine.</a:t>
            </a:r>
          </a:p>
        </p:txBody>
      </p:sp>
      <p:sp>
        <p:nvSpPr>
          <p:cNvPr id="13316" name="Rectangle 4"/>
          <p:cNvSpPr>
            <a:spLocks noGrp="1" noChangeArrowheads="1"/>
          </p:cNvSpPr>
          <p:nvPr>
            <p:ph type="title"/>
          </p:nvPr>
        </p:nvSpPr>
        <p:spPr/>
        <p:txBody>
          <a:bodyPr/>
          <a:lstStyle/>
          <a:p>
            <a:r>
              <a:rPr lang="en-US"/>
              <a:t>What is it?</a:t>
            </a:r>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ehicle rear"/>
          <p:cNvPicPr>
            <a:picLocks noChangeAspect="1"/>
          </p:cNvPicPr>
          <p:nvPr/>
        </p:nvPicPr>
        <p:blipFill>
          <a:blip r:embed="rId3" cstate="print">
            <a:extLst>
              <a:ext uri="{BEBA8EAE-BF5A-486C-A8C5-ECC9F3942E4B}">
                <a14:imgProps xmlns:a14="http://schemas.microsoft.com/office/drawing/2010/main">
                  <a14:imgLayer r:embed="rId4">
                    <a14:imgEffect>
                      <a14:backgroundRemoval t="0" b="97517" l="6134" r="93685">
                        <a14:foregroundMark x1="13040" y1="10539" x2="15629" y2="87947"/>
                        <a14:foregroundMark x1="10223" y1="57480" x2="11040" y2="53483"/>
                        <a14:foregroundMark x1="10404" y1="60024" x2="11858" y2="63356"/>
                        <a14:foregroundMark x1="13948" y1="71654" x2="14811" y2="88068"/>
                        <a14:foregroundMark x1="14357" y1="88734" x2="17174" y2="91641"/>
                        <a14:foregroundMark x1="15720" y1="92792" x2="17174" y2="92792"/>
                        <a14:foregroundMark x1="13857" y1="71230" x2="13539" y2="69594"/>
                        <a14:foregroundMark x1="13448" y1="68201" x2="13448" y2="64870"/>
                        <a14:foregroundMark x1="14266" y1="87947" x2="13448" y2="71532"/>
                        <a14:foregroundMark x1="15220" y1="93035" x2="13948" y2="89885"/>
                        <a14:foregroundMark x1="51976" y1="88916" x2="66470" y2="85282"/>
                        <a14:foregroundMark x1="64380" y1="88492" x2="65334" y2="86554"/>
                        <a14:foregroundMark x1="67197" y1="83889" x2="70195" y2="82798"/>
                        <a14:foregroundMark x1="11995" y1="27498" x2="11767" y2="19867"/>
                        <a14:foregroundMark x1="14675" y1="5027" x2="11131" y2="14597"/>
                        <a14:foregroundMark x1="10950" y1="16111" x2="11858" y2="32647"/>
                        <a14:foregroundMark x1="10813" y1="33919" x2="12176" y2="34161"/>
                        <a14:foregroundMark x1="6542" y1="35978" x2="9677" y2="41369"/>
                        <a14:foregroundMark x1="75011" y1="80678" x2="79055" y2="79467"/>
                        <a14:foregroundMark x1="70513" y1="82617" x2="71876" y2="82374"/>
                        <a14:foregroundMark x1="48523" y1="88492" x2="50432" y2="88068"/>
                        <a14:foregroundMark x1="93230" y1="73047" x2="92821" y2="71956"/>
                        <a14:foregroundMark x1="59382" y1="11387" x2="72104" y2="13628"/>
                        <a14:foregroundMark x1="60018" y1="7087" x2="71377" y2="9025"/>
                        <a14:foregroundMark x1="28033" y1="37916" x2="25716" y2="31557"/>
                        <a14:backgroundMark x1="68832" y1="3331" x2="76783" y2="666"/>
                        <a14:backgroundMark x1="64153" y1="9752" x2="70104" y2="10539"/>
                        <a14:backgroundMark x1="70332" y1="11508" x2="70513" y2="10297"/>
                        <a14:backgroundMark x1="61154" y1="4300" x2="65607" y2="5572"/>
                        <a14:backgroundMark x1="89914" y1="37916" x2="90413" y2="1514"/>
                        <a14:backgroundMark x1="41981" y1="94428" x2="81236" y2="93035"/>
                        <a14:backgroundMark x1="10223" y1="43610" x2="7088" y2="43065"/>
                        <a14:backgroundMark x1="13948" y1="93882" x2="17901" y2="94609"/>
                        <a14:backgroundMark x1="61472" y1="10115" x2="61790" y2="8904"/>
                        <a14:backgroundMark x1="60927" y1="9994" x2="60836" y2="9328"/>
                        <a14:backgroundMark x1="62290" y1="10539" x2="62290" y2="9146"/>
                        <a14:backgroundMark x1="63744" y1="10539" x2="63653" y2="9146"/>
                      </a14:backgroundRemoval>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a:effectLst>
            <a:glow rad="1651000">
              <a:schemeClr val="bg1">
                <a:alpha val="35000"/>
              </a:schemeClr>
            </a:glow>
          </a:effectLst>
        </p:spPr>
      </p:pic>
      <p:sp>
        <p:nvSpPr>
          <p:cNvPr id="46082" name="Rectangle 2"/>
          <p:cNvSpPr>
            <a:spLocks noGrp="1" noChangeArrowheads="1"/>
          </p:cNvSpPr>
          <p:nvPr>
            <p:ph type="title"/>
          </p:nvPr>
        </p:nvSpPr>
        <p:spPr>
          <a:xfrm>
            <a:off x="0" y="0"/>
            <a:ext cx="9144000" cy="1524000"/>
          </a:xfrm>
        </p:spPr>
        <p:txBody>
          <a:bodyPr/>
          <a:lstStyle/>
          <a:p>
            <a:r>
              <a:rPr lang="en-US" sz="6000" dirty="0">
                <a:effectLst>
                  <a:glow rad="63500">
                    <a:schemeClr val="tx1">
                      <a:alpha val="60000"/>
                    </a:schemeClr>
                  </a:glow>
                </a:effectLst>
              </a:rPr>
              <a:t>Vehicle Rear</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deck"/>
          <p:cNvPicPr>
            <a:picLocks noChangeAspect="1"/>
          </p:cNvPicPr>
          <p:nvPr/>
        </p:nvPicPr>
        <p:blipFill rotWithShape="1">
          <a:blip r:embed="rId3">
            <a:extLst>
              <a:ext uri="{28A0092B-C50C-407E-A947-70E740481C1C}">
                <a14:useLocalDpi xmlns:a14="http://schemas.microsoft.com/office/drawing/2010/main" val="0"/>
              </a:ext>
            </a:extLst>
          </a:blip>
          <a:srcRect l="820" t="1476" r="1639" b="2555"/>
          <a:stretch/>
        </p:blipFill>
        <p:spPr>
          <a:xfrm>
            <a:off x="-1" y="0"/>
            <a:ext cx="9169686" cy="6858000"/>
          </a:xfrm>
          <a:prstGeom prst="rect">
            <a:avLst/>
          </a:prstGeom>
          <a:ln w="38100">
            <a:solidFill>
              <a:schemeClr val="tx1"/>
            </a:solidFill>
          </a:ln>
        </p:spPr>
      </p:pic>
      <p:sp>
        <p:nvSpPr>
          <p:cNvPr id="47106" name="Rectangle 2"/>
          <p:cNvSpPr>
            <a:spLocks noGrp="1" noChangeArrowheads="1"/>
          </p:cNvSpPr>
          <p:nvPr>
            <p:ph type="title"/>
          </p:nvPr>
        </p:nvSpPr>
        <p:spPr/>
        <p:txBody>
          <a:bodyPr/>
          <a:lstStyle/>
          <a:p>
            <a:r>
              <a:rPr lang="en-US" sz="5400" dirty="0">
                <a:effectLst>
                  <a:glow rad="63500">
                    <a:schemeClr val="tx1">
                      <a:alpha val="64000"/>
                    </a:schemeClr>
                  </a:glow>
                </a:effectLst>
              </a:rPr>
              <a:t>Top Deck, Handrails, and Steps</a:t>
            </a:r>
            <a:endParaRPr lang="en-US" sz="6000" dirty="0">
              <a:effectLst>
                <a:glow rad="63500">
                  <a:schemeClr val="tx1">
                    <a:alpha val="64000"/>
                  </a:schemeClr>
                </a:glow>
              </a:effectLst>
            </a:endParaRP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val="0"/>
                  </a:ext>
                </a:extLst>
              </a:blip>
              <a:srcRect/>
              <a:tile tx="0" ty="0" sx="85000" sy="85000" flip="none" algn="tl"/>
            </a:blipFill>
            <a:ln w="25400" cap="flat" cmpd="sng" algn="ctr">
              <a:noFill/>
              <a:prstDash val="solid"/>
            </a:ln>
            <a:effectLst/>
          </p:spPr>
        </p:sp>
        <p:sp>
          <p:nvSpPr>
            <p:cNvPr id="6" name="Oval 5"/>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descr="slide number"/>
          <p:cNvSpPr/>
          <p:nvPr/>
        </p:nvSpPr>
        <p:spPr>
          <a:xfrm>
            <a:off x="8556901" y="6324351"/>
            <a:ext cx="323808" cy="261610"/>
          </a:xfrm>
          <a:prstGeom prst="rect">
            <a:avLst/>
          </a:prstGeom>
        </p:spPr>
        <p:txBody>
          <a:bodyPr wrap="none">
            <a:spAutoFit/>
          </a:bodyPr>
          <a:lstStyle/>
          <a:p>
            <a:pPr algn="ctr"/>
            <a:fld id="{558A1760-7117-4DF4-A6AB-AFF8EB69E83D}"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41</a:t>
            </a:fld>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engine"/>
          <p:cNvSpPr/>
          <p:nvPr/>
        </p:nvSpPr>
        <p:spPr bwMode="auto">
          <a:xfrm>
            <a:off x="0" y="-76200"/>
            <a:ext cx="9144000" cy="69342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pic>
        <p:nvPicPr>
          <p:cNvPr id="2" name="Picture 1" descr="driver side general condition"/>
          <p:cNvPicPr>
            <a:picLocks noChangeAspect="1"/>
          </p:cNvPicPr>
          <p:nvPr/>
        </p:nvPicPr>
        <p:blipFill>
          <a:blip r:embed="rId3" cstate="print">
            <a:extLst>
              <a:ext uri="{BEBA8EAE-BF5A-486C-A8C5-ECC9F3942E4B}">
                <a14:imgProps xmlns:a14="http://schemas.microsoft.com/office/drawing/2010/main">
                  <a14:imgLayer r:embed="rId4">
                    <a14:imgEffect>
                      <a14:backgroundRemoval t="0" b="99939" l="0" r="97910">
                        <a14:foregroundMark x1="89414" y1="68443" x2="91231" y2="66566"/>
                        <a14:foregroundMark x1="91549" y1="65597" x2="91822" y2="63174"/>
                        <a14:foregroundMark x1="44889" y1="83101" x2="59382" y2="75954"/>
                        <a14:foregroundMark x1="64471" y1="72804" x2="74284" y2="68019"/>
                        <a14:foregroundMark x1="38074" y1="85706" x2="31577" y2="81890"/>
                        <a14:foregroundMark x1="76102" y1="63537" x2="85461" y2="60145"/>
                        <a14:foregroundMark x1="24989" y1="94246" x2="25080" y2="84494"/>
                        <a14:foregroundMark x1="81281" y1="68322" x2="87687" y2="70382"/>
                        <a14:foregroundMark x1="63153" y1="70624" x2="71740" y2="66808"/>
                        <a14:foregroundMark x1="64743" y1="73228" x2="74012" y2="68565"/>
                        <a14:foregroundMark x1="60109" y1="64385" x2="61199" y2="67232"/>
                        <a14:foregroundMark x1="61427" y1="67898" x2="61699" y2="70200"/>
                        <a14:foregroundMark x1="62108" y1="71472" x2="63744" y2="72380"/>
                        <a14:foregroundMark x1="77965" y1="17929" x2="77328" y2="15627"/>
                        <a14:foregroundMark x1="78646" y1="18171" x2="83235" y2="19806"/>
                        <a14:foregroundMark x1="82735" y1="18595" x2="82326" y2="16959"/>
                        <a14:foregroundMark x1="83644" y1="20109" x2="83916" y2="16414"/>
                        <a14:foregroundMark x1="95184" y1="20109" x2="84825" y2="14779"/>
                        <a14:foregroundMark x1="95820" y1="25560" x2="95684" y2="21866"/>
                        <a14:foregroundMark x1="96320" y1="29194" x2="96184" y2="26651"/>
                        <a14:foregroundMark x1="69468" y1="66687" x2="67924" y2="63598"/>
                        <a14:foregroundMark x1="76783" y1="15142" x2="77692" y2="14900"/>
                        <a14:foregroundMark x1="78055" y1="16657" x2="77737" y2="15990"/>
                        <a14:foregroundMark x1="69105" y1="16596" x2="70423" y2="16899"/>
                        <a14:foregroundMark x1="82644" y1="16838" x2="82917" y2="16657"/>
                        <a14:foregroundMark x1="88596" y1="18716" x2="88551" y2="17262"/>
                        <a14:foregroundMark x1="92549" y1="22895" x2="92549" y2="19200"/>
                        <a14:foregroundMark x1="92958" y1="24228" x2="94184" y2="24652"/>
                        <a14:foregroundMark x1="96774" y1="32950" x2="96774" y2="31435"/>
                        <a14:backgroundMark x1="84734" y1="71290" x2="80373" y2="70200"/>
                        <a14:backgroundMark x1="51658" y1="93459" x2="45706" y2="92368"/>
                        <a14:backgroundMark x1="32303" y1="94125" x2="38891" y2="93882"/>
                        <a14:backgroundMark x1="29441" y1="76984" x2="28669" y2="73228"/>
                        <a14:backgroundMark x1="30168" y1="77286" x2="31168" y2="84615"/>
                        <a14:backgroundMark x1="32303" y1="93035" x2="31985" y2="87341"/>
                        <a14:backgroundMark x1="46479" y1="84191" x2="77737" y2="67656"/>
                        <a14:backgroundMark x1="42117" y1="83283" x2="44253" y2="84191"/>
                        <a14:backgroundMark x1="31804" y1="85584" x2="33394" y2="85706"/>
                        <a14:backgroundMark x1="72558" y1="65354" x2="77965" y2="64809"/>
                        <a14:backgroundMark x1="30168" y1="95094" x2="31304" y2="86251"/>
                        <a14:backgroundMark x1="39391" y1="83404" x2="40527" y2="83828"/>
                        <a14:backgroundMark x1="70332" y1="63961" x2="72149" y2="64385"/>
                        <a14:backgroundMark x1="62835" y1="69291" x2="68514" y2="67111"/>
                        <a14:backgroundMark x1="64153" y1="74319" x2="61109" y2="72683"/>
                        <a14:backgroundMark x1="57565" y1="73592" x2="61018" y2="72138"/>
                        <a14:backgroundMark x1="59473" y1="71956" x2="58564" y2="65597"/>
                        <a14:backgroundMark x1="70559" y1="66081" x2="69786" y2="64385"/>
                        <a14:backgroundMark x1="62517" y1="66747" x2="68015" y2="66445"/>
                        <a14:backgroundMark x1="62653" y1="65597" x2="64652" y2="65233"/>
                        <a14:backgroundMark x1="61654" y1="64870" x2="62517" y2="64627"/>
                        <a14:backgroundMark x1="62517" y1="69534" x2="61517" y2="66142"/>
                        <a14:backgroundMark x1="83008" y1="70079" x2="87597" y2="70866"/>
                        <a14:backgroundMark x1="88005" y1="70866" x2="88551" y2="71048"/>
                        <a14:backgroundMark x1="69423" y1="15869" x2="70741" y2="16293"/>
                        <a14:backgroundMark x1="72967" y1="15082" x2="76374" y2="14052"/>
                        <a14:backgroundMark x1="76738" y1="16535" x2="76238" y2="15869"/>
                        <a14:backgroundMark x1="68969" y1="15324" x2="68878" y2="14658"/>
                        <a14:backgroundMark x1="93321" y1="25136" x2="95502" y2="25924"/>
                        <a14:backgroundMark x1="85325" y1="16657" x2="86824" y2="16838"/>
                        <a14:backgroundMark x1="84462" y1="17081" x2="84916" y2="16657"/>
                        <a14:backgroundMark x1="89141" y1="17929" x2="91549" y2="19079"/>
                        <a14:backgroundMark x1="92958" y1="19746" x2="93458" y2="19988"/>
                        <a14:backgroundMark x1="83189" y1="17747" x2="83462" y2="17141"/>
                        <a14:backgroundMark x1="94911" y1="24107" x2="94730" y2="20775"/>
                        <a14:backgroundMark x1="28487" y1="99394" x2="29350" y2="96124"/>
                      </a14:backgroundRemoval>
                    </a14:imgEffect>
                    <a14:imgEffect>
                      <a14:sharpenSoften amount="25000"/>
                    </a14:imgEffect>
                    <a14:imgEffect>
                      <a14:saturation sat="136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76200"/>
            <a:ext cx="9387839" cy="6934200"/>
          </a:xfrm>
          <a:prstGeom prst="rect">
            <a:avLst/>
          </a:prstGeom>
          <a:effectLst>
            <a:glow rad="1905000">
              <a:schemeClr val="bg1">
                <a:alpha val="59000"/>
              </a:schemeClr>
            </a:glow>
          </a:effectLst>
        </p:spPr>
      </p:pic>
      <p:sp>
        <p:nvSpPr>
          <p:cNvPr id="49154" name="Rectangle 2"/>
          <p:cNvSpPr>
            <a:spLocks noGrp="1" noChangeArrowheads="1"/>
          </p:cNvSpPr>
          <p:nvPr>
            <p:ph type="title"/>
          </p:nvPr>
        </p:nvSpPr>
        <p:spPr>
          <a:xfrm>
            <a:off x="-426720" y="-76200"/>
            <a:ext cx="9692640" cy="2286000"/>
          </a:xfrm>
        </p:spPr>
        <p:txBody>
          <a:bodyPr/>
          <a:lstStyle/>
          <a:p>
            <a:r>
              <a:rPr lang="en-US" sz="6000" dirty="0">
                <a:effectLst>
                  <a:glow rad="63500">
                    <a:schemeClr val="tx1">
                      <a:alpha val="40000"/>
                    </a:schemeClr>
                  </a:glow>
                </a:effectLst>
              </a:rPr>
              <a:t>Driver Side General Condition</a:t>
            </a:r>
          </a:p>
        </p:txBody>
      </p:sp>
      <p:grpSp>
        <p:nvGrpSpPr>
          <p:cNvPr id="5" name="Group 4"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5">
                <a:duotone>
                  <a:schemeClr val="bg2">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 uri="{28A0092B-C50C-407E-A947-70E740481C1C}">
                    <a14:useLocalDpi xmlns:a14="http://schemas.microsoft.com/office/drawing/2010/main" val="0"/>
                  </a:ext>
                </a:extLst>
              </a:blip>
              <a:srcRect/>
              <a:tile tx="0" ty="0" sx="85000" sy="85000" flip="none" algn="tl"/>
            </a:blipFill>
            <a:ln w="25400" cap="flat" cmpd="sng" algn="ctr">
              <a:noFill/>
              <a:prstDash val="solid"/>
            </a:ln>
            <a:effectLst/>
          </p:spPr>
        </p:sp>
        <p:sp>
          <p:nvSpPr>
            <p:cNvPr id="7" name="Oval 6"/>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descr="slide number"/>
          <p:cNvSpPr/>
          <p:nvPr/>
        </p:nvSpPr>
        <p:spPr>
          <a:xfrm>
            <a:off x="8556901" y="6324351"/>
            <a:ext cx="323808" cy="261610"/>
          </a:xfrm>
          <a:prstGeom prst="rect">
            <a:avLst/>
          </a:prstGeom>
        </p:spPr>
        <p:txBody>
          <a:bodyPr wrap="none">
            <a:spAutoFit/>
          </a:bodyPr>
          <a:lstStyle/>
          <a:p>
            <a:pPr algn="ctr"/>
            <a:fld id="{A39E042B-15C5-4D3C-8C45-CAD51FD63B2A}"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42</a:t>
            </a:fld>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3" descr="driver side rear tire, rim, hub and suspensio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2083" y1="21042" x2="20089" y2="10208"/>
                        <a14:foregroundMark x1="7589" y1="40625" x2="10565" y2="3542"/>
                        <a14:foregroundMark x1="38244" y1="5833" x2="76488" y2="9792"/>
                        <a14:foregroundMark x1="3125" y1="34792" x2="2827" y2="26875"/>
                        <a14:foregroundMark x1="9821" y1="40417" x2="13839" y2="22708"/>
                        <a14:foregroundMark x1="1637" y1="15208" x2="1786" y2="4792"/>
                        <a14:foregroundMark x1="82738" y1="6875" x2="94196" y2="30625"/>
                        <a14:foregroundMark x1="96577" y1="45208" x2="98363" y2="8958"/>
                        <a14:foregroundMark x1="87351" y1="5208" x2="99554" y2="5208"/>
                        <a14:foregroundMark x1="87054" y1="3333" x2="92113" y2="0"/>
                        <a14:foregroundMark x1="43601" y1="62500" x2="44048" y2="56875"/>
                        <a14:foregroundMark x1="1488" y1="42708" x2="5060" y2="42917"/>
                        <a14:backgroundMark x1="89286" y1="54583" x2="87798" y2="41875"/>
                        <a14:backgroundMark x1="64583" y1="98958" x2="67857" y2="97292"/>
                        <a14:backgroundMark x1="61161" y1="98958" x2="63988" y2="98958"/>
                        <a14:backgroundMark x1="52381" y1="99375" x2="54167" y2="99375"/>
                        <a14:backgroundMark x1="60268" y1="99375" x2="54762" y2="99792"/>
                        <a14:backgroundMark x1="87054" y1="38542" x2="90923"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152400" y="0"/>
            <a:ext cx="96012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0178" name="Rectangle 2"/>
          <p:cNvSpPr>
            <a:spLocks noGrp="1" noChangeArrowheads="1"/>
          </p:cNvSpPr>
          <p:nvPr>
            <p:ph type="title"/>
          </p:nvPr>
        </p:nvSpPr>
        <p:spPr>
          <a:xfrm>
            <a:off x="-304800" y="381000"/>
            <a:ext cx="9906000" cy="1143000"/>
          </a:xfrm>
        </p:spPr>
        <p:txBody>
          <a:bodyPr/>
          <a:lstStyle/>
          <a:p>
            <a:r>
              <a:rPr lang="en-US" sz="6000" dirty="0">
                <a:effectLst>
                  <a:glow rad="63500">
                    <a:schemeClr val="tx1">
                      <a:alpha val="40000"/>
                    </a:schemeClr>
                  </a:glow>
                </a:effectLst>
              </a:rPr>
              <a:t>Driver Side Rear Tire, Rim,</a:t>
            </a:r>
            <a:br>
              <a:rPr lang="en-US" sz="6000" dirty="0">
                <a:effectLst>
                  <a:glow rad="63500">
                    <a:schemeClr val="tx1">
                      <a:alpha val="40000"/>
                    </a:schemeClr>
                  </a:glow>
                </a:effectLst>
              </a:rPr>
            </a:br>
            <a:r>
              <a:rPr lang="en-US" sz="6000" dirty="0">
                <a:effectLst>
                  <a:glow rad="63500">
                    <a:schemeClr val="tx1">
                      <a:alpha val="40000"/>
                    </a:schemeClr>
                  </a:glow>
                </a:effectLst>
              </a:rPr>
              <a:t>Hub and Suspension</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river side undercarri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37" y="-48671"/>
            <a:ext cx="9340729" cy="7059071"/>
          </a:xfrm>
          <a:prstGeom prst="rect">
            <a:avLst/>
          </a:prstGeom>
        </p:spPr>
      </p:pic>
      <p:sp>
        <p:nvSpPr>
          <p:cNvPr id="51202" name="Rectangle 2"/>
          <p:cNvSpPr>
            <a:spLocks noGrp="1" noChangeArrowheads="1"/>
          </p:cNvSpPr>
          <p:nvPr>
            <p:ph type="title"/>
          </p:nvPr>
        </p:nvSpPr>
        <p:spPr>
          <a:xfrm>
            <a:off x="-29737" y="0"/>
            <a:ext cx="9173737" cy="1143000"/>
          </a:xfrm>
        </p:spPr>
        <p:txBody>
          <a:bodyPr/>
          <a:lstStyle/>
          <a:p>
            <a:r>
              <a:rPr lang="en-US" sz="6000" dirty="0">
                <a:effectLst>
                  <a:glow rad="63500">
                    <a:schemeClr val="tx1">
                      <a:alpha val="40000"/>
                    </a:schemeClr>
                  </a:glow>
                </a:effectLst>
              </a:rPr>
              <a:t>Driver Side Undercarriage</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val="0"/>
                  </a:ext>
                </a:extLst>
              </a:blip>
              <a:srcRect/>
              <a:tile tx="0" ty="0" sx="85000" sy="85000" flip="none" algn="tl"/>
            </a:blipFill>
            <a:ln w="25400" cap="flat" cmpd="sng" algn="ctr">
              <a:noFill/>
              <a:prstDash val="solid"/>
            </a:ln>
            <a:effectLst/>
          </p:spPr>
        </p:sp>
        <p:sp>
          <p:nvSpPr>
            <p:cNvPr id="7" name="Oval 6"/>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descr="slide number"/>
          <p:cNvSpPr/>
          <p:nvPr/>
        </p:nvSpPr>
        <p:spPr>
          <a:xfrm>
            <a:off x="8556901" y="6324351"/>
            <a:ext cx="323808" cy="261610"/>
          </a:xfrm>
          <a:prstGeom prst="rect">
            <a:avLst/>
          </a:prstGeom>
        </p:spPr>
        <p:txBody>
          <a:bodyPr wrap="none">
            <a:spAutoFit/>
          </a:bodyPr>
          <a:lstStyle/>
          <a:p>
            <a:pPr algn="ctr"/>
            <a:fld id="{9AAEAEED-C3B2-470B-B8B6-600579EE45C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44</a:t>
            </a:fld>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ir tanks"/>
          <p:cNvPicPr>
            <a:picLocks noChangeAspect="1"/>
          </p:cNvPicPr>
          <p:nvPr/>
        </p:nvPicPr>
        <p:blipFill rotWithShape="1">
          <a:blip r:embed="rId3">
            <a:extLst>
              <a:ext uri="{28A0092B-C50C-407E-A947-70E740481C1C}">
                <a14:useLocalDpi xmlns:a14="http://schemas.microsoft.com/office/drawing/2010/main" val="0"/>
              </a:ext>
            </a:extLst>
          </a:blip>
          <a:srcRect l="814" t="2695" r="1625" b="2139"/>
          <a:stretch/>
        </p:blipFill>
        <p:spPr>
          <a:xfrm>
            <a:off x="26276" y="38100"/>
            <a:ext cx="9144000" cy="6781800"/>
          </a:xfrm>
          <a:prstGeom prst="rect">
            <a:avLst/>
          </a:prstGeom>
          <a:ln w="38100">
            <a:solidFill>
              <a:schemeClr val="tx1"/>
            </a:solidFill>
          </a:ln>
        </p:spPr>
      </p:pic>
      <p:sp>
        <p:nvSpPr>
          <p:cNvPr id="52226" name="Rectangle 2"/>
          <p:cNvSpPr>
            <a:spLocks noGrp="1" noChangeArrowheads="1"/>
          </p:cNvSpPr>
          <p:nvPr>
            <p:ph type="title"/>
          </p:nvPr>
        </p:nvSpPr>
        <p:spPr/>
        <p:txBody>
          <a:bodyPr/>
          <a:lstStyle/>
          <a:p>
            <a:r>
              <a:rPr lang="en-US" sz="6000" dirty="0">
                <a:effectLst>
                  <a:glow rad="63500">
                    <a:schemeClr val="tx1">
                      <a:alpha val="40000"/>
                    </a:schemeClr>
                  </a:glow>
                </a:effectLst>
              </a:rPr>
              <a:t>Air Tanks and Lines</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val="0"/>
                  </a:ext>
                </a:extLst>
              </a:blip>
              <a:srcRect/>
              <a:tile tx="0" ty="0" sx="85000" sy="85000" flip="none" algn="tl"/>
            </a:blipFill>
            <a:ln w="25400" cap="flat" cmpd="sng" algn="ctr">
              <a:noFill/>
              <a:prstDash val="solid"/>
            </a:ln>
            <a:effectLst/>
          </p:spPr>
        </p:sp>
        <p:sp>
          <p:nvSpPr>
            <p:cNvPr id="6" name="Oval 5"/>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descr="slide number"/>
          <p:cNvSpPr/>
          <p:nvPr/>
        </p:nvSpPr>
        <p:spPr>
          <a:xfrm>
            <a:off x="8556901" y="6324351"/>
            <a:ext cx="323808" cy="261610"/>
          </a:xfrm>
          <a:prstGeom prst="rect">
            <a:avLst/>
          </a:prstGeom>
        </p:spPr>
        <p:txBody>
          <a:bodyPr wrap="none">
            <a:spAutoFit/>
          </a:bodyPr>
          <a:lstStyle/>
          <a:p>
            <a:pPr algn="ctr"/>
            <a:fld id="{523550A5-253F-450A-863E-442EC10E6C6E}"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45</a:t>
            </a:fld>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tteri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65690"/>
            <a:ext cx="9262143" cy="6922105"/>
          </a:xfrm>
          <a:prstGeom prst="rect">
            <a:avLst/>
          </a:prstGeom>
        </p:spPr>
      </p:pic>
      <p:sp>
        <p:nvSpPr>
          <p:cNvPr id="53250" name="Rectangle 2"/>
          <p:cNvSpPr>
            <a:spLocks noGrp="1" noChangeArrowheads="1"/>
          </p:cNvSpPr>
          <p:nvPr>
            <p:ph type="title"/>
          </p:nvPr>
        </p:nvSpPr>
        <p:spPr/>
        <p:txBody>
          <a:bodyPr/>
          <a:lstStyle/>
          <a:p>
            <a:r>
              <a:rPr lang="en-US" dirty="0"/>
              <a:t>Batteries</a:t>
            </a:r>
          </a:p>
        </p:txBody>
      </p:sp>
      <p:grpSp>
        <p:nvGrpSpPr>
          <p:cNvPr id="5" name="Group 4"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val="0"/>
                  </a:ext>
                </a:extLst>
              </a:blip>
              <a:srcRect/>
              <a:tile tx="0" ty="0" sx="85000" sy="85000" flip="none" algn="tl"/>
            </a:blipFill>
            <a:ln w="25400" cap="flat" cmpd="sng" algn="ctr">
              <a:noFill/>
              <a:prstDash val="solid"/>
            </a:ln>
            <a:effectLst/>
          </p:spPr>
        </p:sp>
        <p:sp>
          <p:nvSpPr>
            <p:cNvPr id="7" name="Oval 6"/>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descr="slide number"/>
          <p:cNvSpPr/>
          <p:nvPr/>
        </p:nvSpPr>
        <p:spPr>
          <a:xfrm>
            <a:off x="8556901" y="6324351"/>
            <a:ext cx="323808" cy="261610"/>
          </a:xfrm>
          <a:prstGeom prst="rect">
            <a:avLst/>
          </a:prstGeom>
        </p:spPr>
        <p:txBody>
          <a:bodyPr wrap="none">
            <a:spAutoFit/>
          </a:bodyPr>
          <a:lstStyle/>
          <a:p>
            <a:pPr algn="ctr"/>
            <a:fld id="{B6A13C1B-721B-450F-9C5B-AECAC1DCF8DA}"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46</a:t>
            </a:fld>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3" descr="fuse box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4274" name="Rectangle 2" descr="fuse/electrical panels"/>
          <p:cNvSpPr>
            <a:spLocks noGrp="1" noChangeArrowheads="1"/>
          </p:cNvSpPr>
          <p:nvPr>
            <p:ph type="title"/>
          </p:nvPr>
        </p:nvSpPr>
        <p:spPr/>
        <p:txBody>
          <a:bodyPr/>
          <a:lstStyle/>
          <a:p>
            <a:r>
              <a:rPr lang="en-US" dirty="0"/>
              <a:t>Fuse/Electrical Panels</a:t>
            </a:r>
          </a:p>
        </p:txBody>
      </p:sp>
      <p:grpSp>
        <p:nvGrpSpPr>
          <p:cNvPr id="5" name="Group 4"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val="0"/>
                  </a:ext>
                </a:extLst>
              </a:blip>
              <a:srcRect/>
              <a:tile tx="0" ty="0" sx="85000" sy="85000" flip="none" algn="tl"/>
            </a:blipFill>
            <a:ln w="25400" cap="flat" cmpd="sng" algn="ctr">
              <a:noFill/>
              <a:prstDash val="solid"/>
            </a:ln>
            <a:effectLst/>
          </p:spPr>
        </p:sp>
        <p:sp>
          <p:nvSpPr>
            <p:cNvPr id="7" name="Oval 6"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descr="slide number"/>
          <p:cNvSpPr/>
          <p:nvPr/>
        </p:nvSpPr>
        <p:spPr>
          <a:xfrm>
            <a:off x="8556901" y="6324351"/>
            <a:ext cx="323808" cy="261610"/>
          </a:xfrm>
          <a:prstGeom prst="rect">
            <a:avLst/>
          </a:prstGeom>
        </p:spPr>
        <p:txBody>
          <a:bodyPr wrap="none">
            <a:spAutoFit/>
          </a:bodyPr>
          <a:lstStyle/>
          <a:p>
            <a:pPr algn="ctr"/>
            <a:fld id="{40CD638A-7352-4935-A470-91D4C8EDA377}"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47</a:t>
            </a:fld>
            <a:endParaRPr lang="en-US" dirty="0"/>
          </a:p>
        </p:txBody>
      </p:sp>
      <p:pic>
        <p:nvPicPr>
          <p:cNvPr id="9" name="Picture 8" descr="fuse and electrical panel"/>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3610" b="72986" l="45570" r="70150">
                        <a14:foregroundMark x1="51658" y1="64506" x2="51295" y2="62750"/>
                        <a14:foregroundMark x1="59337" y1="64143" x2="59518" y2="61054"/>
                        <a14:foregroundMark x1="59836" y1="67111" x2="61381" y2="68565"/>
                        <a14:foregroundMark x1="49387" y1="48031" x2="52431" y2="44821"/>
                        <a14:foregroundMark x1="63698" y1="48698" x2="67606" y2="50151"/>
                        <a14:backgroundMark x1="68969" y1="60933" x2="69650" y2="44155"/>
                        <a14:backgroundMark x1="54157" y1="69776" x2="55384" y2="69412"/>
                        <a14:backgroundMark x1="57020" y1="69231" x2="58701" y2="70927"/>
                        <a14:backgroundMark x1="56020" y1="65354" x2="58019" y2="67111"/>
                        <a14:backgroundMark x1="62108" y1="70139" x2="63744" y2="69352"/>
                        <a14:backgroundMark x1="63835" y1="68504" x2="64880" y2="68322"/>
                      </a14:backgroundRemoval>
                    </a14:imgEffect>
                  </a14:imgLayer>
                </a14:imgProps>
              </a:ext>
              <a:ext uri="{28A0092B-C50C-407E-A947-70E740481C1C}">
                <a14:useLocalDpi xmlns:a14="http://schemas.microsoft.com/office/drawing/2010/main" val="0"/>
              </a:ext>
            </a:extLst>
          </a:blip>
          <a:srcRect l="42780" t="39999" r="29167" b="23335"/>
          <a:stretch/>
        </p:blipFill>
        <p:spPr>
          <a:xfrm>
            <a:off x="4685081" y="2797484"/>
            <a:ext cx="4191000" cy="4067735"/>
          </a:xfrm>
          <a:prstGeom prst="rect">
            <a:avLst/>
          </a:prstGeom>
          <a:effectLst>
            <a:glow rad="774700">
              <a:schemeClr val="bg1"/>
            </a:glow>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lectric circuit box"/>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46" y="-76200"/>
            <a:ext cx="9409670" cy="7086600"/>
          </a:xfrm>
          <a:prstGeom prst="rect">
            <a:avLst/>
          </a:prstGeom>
        </p:spPr>
      </p:pic>
      <p:sp>
        <p:nvSpPr>
          <p:cNvPr id="56324" name="Rectangle 4" descr="electric circut box"/>
          <p:cNvSpPr>
            <a:spLocks noGrp="1" noChangeArrowheads="1"/>
          </p:cNvSpPr>
          <p:nvPr>
            <p:ph type="title"/>
          </p:nvPr>
        </p:nvSpPr>
        <p:spPr/>
        <p:txBody>
          <a:bodyPr/>
          <a:lstStyle/>
          <a:p>
            <a:r>
              <a:rPr lang="en-US" dirty="0"/>
              <a:t>Electric Circuit Box</a:t>
            </a:r>
          </a:p>
        </p:txBody>
      </p:sp>
      <p:sp>
        <p:nvSpPr>
          <p:cNvPr id="2" name="Right Arrow 1" descr="arrow"/>
          <p:cNvSpPr/>
          <p:nvPr/>
        </p:nvSpPr>
        <p:spPr bwMode="auto">
          <a:xfrm>
            <a:off x="3048000" y="2726055"/>
            <a:ext cx="4038600" cy="838200"/>
          </a:xfrm>
          <a:prstGeom prst="rightArrow">
            <a:avLst>
              <a:gd name="adj1" fmla="val 50000"/>
              <a:gd name="adj2" fmla="val 59545"/>
            </a:avLst>
          </a:prstGeom>
          <a:solidFill>
            <a:srgbClr val="FF00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grpSp>
        <p:nvGrpSpPr>
          <p:cNvPr id="5" name="Group 4"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val="0"/>
                  </a:ext>
                </a:extLst>
              </a:blip>
              <a:srcRect/>
              <a:tile tx="0" ty="0" sx="85000" sy="85000" flip="none" algn="tl"/>
            </a:blipFill>
            <a:ln w="25400" cap="flat" cmpd="sng" algn="ctr">
              <a:noFill/>
              <a:prstDash val="solid"/>
            </a:ln>
            <a:effectLst/>
          </p:spPr>
        </p:sp>
        <p:sp>
          <p:nvSpPr>
            <p:cNvPr id="7" name="Oval 6"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descr="slide number"/>
          <p:cNvSpPr/>
          <p:nvPr/>
        </p:nvSpPr>
        <p:spPr>
          <a:xfrm>
            <a:off x="8556901" y="63243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48</a:t>
            </a:fld>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rear electrical junction terminal"/>
          <p:cNvPicPr>
            <a:picLocks noChangeAspect="1"/>
          </p:cNvPicPr>
          <p:nvPr/>
        </p:nvPicPr>
        <p:blipFill rotWithShape="1">
          <a:blip r:embed="rId3">
            <a:extLst>
              <a:ext uri="{28A0092B-C50C-407E-A947-70E740481C1C}">
                <a14:useLocalDpi xmlns:a14="http://schemas.microsoft.com/office/drawing/2010/main" val="0"/>
              </a:ext>
            </a:extLst>
          </a:blip>
          <a:srcRect l="1045" t="1111" r="1592" b="2223"/>
          <a:stretch/>
        </p:blipFill>
        <p:spPr>
          <a:xfrm>
            <a:off x="42041" y="0"/>
            <a:ext cx="9144000" cy="6858000"/>
          </a:xfrm>
          <a:prstGeom prst="rect">
            <a:avLst/>
          </a:prstGeom>
          <a:ln w="38100">
            <a:solidFill>
              <a:schemeClr val="tx1"/>
            </a:solidFill>
          </a:ln>
        </p:spPr>
      </p:pic>
      <p:sp>
        <p:nvSpPr>
          <p:cNvPr id="57354" name="Rectangle 10" descr="rear electrical junction terminal"/>
          <p:cNvSpPr>
            <a:spLocks noGrp="1" noChangeArrowheads="1"/>
          </p:cNvSpPr>
          <p:nvPr>
            <p:ph type="title"/>
          </p:nvPr>
        </p:nvSpPr>
        <p:spPr>
          <a:xfrm>
            <a:off x="0" y="381000"/>
            <a:ext cx="9144000" cy="1143000"/>
          </a:xfrm>
        </p:spPr>
        <p:txBody>
          <a:bodyPr/>
          <a:lstStyle/>
          <a:p>
            <a:r>
              <a:rPr lang="en-US" dirty="0"/>
              <a:t>Rear Electrical Junction Terminal</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val="0"/>
                  </a:ext>
                </a:extLst>
              </a:blip>
              <a:srcRect/>
              <a:tile tx="0" ty="0" sx="85000" sy="85000" flip="none" algn="tl"/>
            </a:blipFill>
            <a:ln w="25400" cap="flat" cmpd="sng" algn="ctr">
              <a:noFill/>
              <a:prstDash val="solid"/>
            </a:ln>
            <a:effectLst/>
          </p:spPr>
        </p:sp>
        <p:sp>
          <p:nvSpPr>
            <p:cNvPr id="6" name="Oval 5"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descr="slide number"/>
          <p:cNvSpPr/>
          <p:nvPr/>
        </p:nvSpPr>
        <p:spPr>
          <a:xfrm>
            <a:off x="8556901" y="6324351"/>
            <a:ext cx="323808" cy="261610"/>
          </a:xfrm>
          <a:prstGeom prst="rect">
            <a:avLst/>
          </a:prstGeom>
        </p:spPr>
        <p:txBody>
          <a:bodyPr wrap="none">
            <a:spAutoFit/>
          </a:bodyPr>
          <a:lstStyle/>
          <a:p>
            <a:pPr algn="ctr"/>
            <a:fld id="{306C0B44-CC27-42E5-BBA4-F510F689C7C9}"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49</a:t>
            </a:fld>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4"/>
          <p:cNvSpPr>
            <a:spLocks noGrp="1" noChangeArrowheads="1"/>
          </p:cNvSpPr>
          <p:nvPr>
            <p:ph type="title"/>
          </p:nvPr>
        </p:nvSpPr>
        <p:spPr/>
        <p:txBody>
          <a:bodyPr/>
          <a:lstStyle/>
          <a:p>
            <a:r>
              <a:rPr lang="en-US"/>
              <a:t>Items that need to be recorded in the FEMPR are:</a:t>
            </a:r>
            <a:endParaRPr lang="en-US" dirty="0"/>
          </a:p>
        </p:txBody>
      </p:sp>
      <p:sp>
        <p:nvSpPr>
          <p:cNvPr id="13317" name="Rectangle 5"/>
          <p:cNvSpPr>
            <a:spLocks noGrp="1" noChangeArrowheads="1"/>
          </p:cNvSpPr>
          <p:nvPr>
            <p:ph sz="half" idx="1"/>
          </p:nvPr>
        </p:nvSpPr>
        <p:spPr/>
        <p:txBody>
          <a:bodyPr/>
          <a:lstStyle/>
          <a:p>
            <a:r>
              <a:rPr lang="en-US"/>
              <a:t>Vehicle Data  </a:t>
            </a:r>
          </a:p>
          <a:p>
            <a:r>
              <a:rPr lang="en-US"/>
              <a:t>Pump Package Data</a:t>
            </a:r>
          </a:p>
          <a:p>
            <a:r>
              <a:rPr lang="en-US"/>
              <a:t>Fire Engine Weight</a:t>
            </a:r>
          </a:p>
          <a:p>
            <a:r>
              <a:rPr lang="en-US"/>
              <a:t>Equipped Fire Engine Weight</a:t>
            </a:r>
          </a:p>
          <a:p>
            <a:r>
              <a:rPr lang="en-US"/>
              <a:t>Fire Engine Inspection</a:t>
            </a:r>
          </a:p>
          <a:p>
            <a:r>
              <a:rPr lang="en-US"/>
              <a:t>Test Record</a:t>
            </a:r>
            <a:endParaRPr lang="en-US" dirty="0"/>
          </a:p>
        </p:txBody>
      </p:sp>
      <p:sp>
        <p:nvSpPr>
          <p:cNvPr id="4" name="Content Placeholder 3"/>
          <p:cNvSpPr>
            <a:spLocks noGrp="1"/>
          </p:cNvSpPr>
          <p:nvPr>
            <p:ph sz="half" idx="2"/>
          </p:nvPr>
        </p:nvSpPr>
        <p:spPr/>
        <p:txBody>
          <a:bodyPr/>
          <a:lstStyle/>
          <a:p>
            <a:r>
              <a:rPr lang="en-US"/>
              <a:t>Diesel Particulate Filter (DPF) Regeneration</a:t>
            </a:r>
          </a:p>
          <a:p>
            <a:r>
              <a:rPr lang="en-US"/>
              <a:t>Engine Service</a:t>
            </a:r>
          </a:p>
          <a:p>
            <a:r>
              <a:rPr lang="en-US"/>
              <a:t>Pump Service</a:t>
            </a:r>
          </a:p>
          <a:p>
            <a:r>
              <a:rPr lang="en-US"/>
              <a:t>Pump Performance </a:t>
            </a:r>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driver side doo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8370" name="Rectangle 2" descr="driver side door(s)"/>
          <p:cNvSpPr>
            <a:spLocks noGrp="1" noChangeArrowheads="1"/>
          </p:cNvSpPr>
          <p:nvPr>
            <p:ph type="title"/>
          </p:nvPr>
        </p:nvSpPr>
        <p:spPr>
          <a:xfrm>
            <a:off x="0" y="0"/>
            <a:ext cx="9144000" cy="1524000"/>
          </a:xfrm>
        </p:spPr>
        <p:txBody>
          <a:bodyPr/>
          <a:lstStyle/>
          <a:p>
            <a:r>
              <a:rPr lang="en-US" dirty="0"/>
              <a:t>Driver Side Door(s)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heel chock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50" y="-106365"/>
            <a:ext cx="9372600" cy="7256031"/>
          </a:xfrm>
          <a:prstGeom prst="rect">
            <a:avLst/>
          </a:prstGeom>
        </p:spPr>
      </p:pic>
      <p:sp>
        <p:nvSpPr>
          <p:cNvPr id="59394" name="Rectangle 2" descr="Wheel chocks"/>
          <p:cNvSpPr>
            <a:spLocks noGrp="1" noChangeArrowheads="1"/>
          </p:cNvSpPr>
          <p:nvPr>
            <p:ph type="title"/>
          </p:nvPr>
        </p:nvSpPr>
        <p:spPr/>
        <p:txBody>
          <a:bodyPr/>
          <a:lstStyle/>
          <a:p>
            <a:r>
              <a:rPr lang="en-US" dirty="0"/>
              <a:t>Wheel Chocks</a:t>
            </a:r>
          </a:p>
        </p:txBody>
      </p:sp>
      <p:cxnSp>
        <p:nvCxnSpPr>
          <p:cNvPr id="3" name="Straight Arrow Connector 2" descr="arrow"/>
          <p:cNvCxnSpPr/>
          <p:nvPr/>
        </p:nvCxnSpPr>
        <p:spPr bwMode="auto">
          <a:xfrm flipV="1">
            <a:off x="228600" y="6096000"/>
            <a:ext cx="1219200" cy="533400"/>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cxnSp>
        <p:nvCxnSpPr>
          <p:cNvPr id="9" name="Straight Arrow Connector 8" descr="arrow"/>
          <p:cNvCxnSpPr/>
          <p:nvPr/>
        </p:nvCxnSpPr>
        <p:spPr bwMode="auto">
          <a:xfrm>
            <a:off x="533400" y="3521651"/>
            <a:ext cx="609600" cy="1050349"/>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grpSp>
        <p:nvGrpSpPr>
          <p:cNvPr id="6" name="Group 5" descr="slide number"/>
          <p:cNvGrpSpPr/>
          <p:nvPr/>
        </p:nvGrpSpPr>
        <p:grpSpPr>
          <a:xfrm>
            <a:off x="8522208" y="6258560"/>
            <a:ext cx="393192" cy="393192"/>
            <a:chOff x="8522208" y="6258560"/>
            <a:chExt cx="393192" cy="393192"/>
          </a:xfrm>
        </p:grpSpPr>
        <p:sp>
          <p:nvSpPr>
            <p:cNvPr id="7" name="Oval 6"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val="0"/>
                  </a:ext>
                </a:extLst>
              </a:blip>
              <a:srcRect/>
              <a:tile tx="0" ty="0" sx="85000" sy="85000" flip="none" algn="tl"/>
            </a:blipFill>
            <a:ln w="25400" cap="flat" cmpd="sng" algn="ctr">
              <a:noFill/>
              <a:prstDash val="solid"/>
            </a:ln>
            <a:effectLst/>
          </p:spPr>
        </p:sp>
        <p:sp>
          <p:nvSpPr>
            <p:cNvPr id="8" name="Oval 7"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0" name="Rectangle 9" descr="slide number"/>
          <p:cNvSpPr/>
          <p:nvPr/>
        </p:nvSpPr>
        <p:spPr>
          <a:xfrm>
            <a:off x="8556901" y="6324351"/>
            <a:ext cx="323808" cy="261610"/>
          </a:xfrm>
          <a:prstGeom prst="rect">
            <a:avLst/>
          </a:prstGeom>
        </p:spPr>
        <p:txBody>
          <a:bodyPr wrap="none">
            <a:spAutoFit/>
          </a:bodyPr>
          <a:lstStyle/>
          <a:p>
            <a:pPr algn="ctr"/>
            <a:fld id="{F9988B5D-29B8-47A0-858C-3EE3ED6F369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51</a:t>
            </a:fld>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9" name="Picture 3" descr="inside cab"/>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1173" y="0"/>
            <a:ext cx="9112827"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0418" name="Rectangle 2" descr="Inside cab"/>
          <p:cNvSpPr>
            <a:spLocks noGrp="1" noChangeArrowheads="1"/>
          </p:cNvSpPr>
          <p:nvPr>
            <p:ph type="title"/>
          </p:nvPr>
        </p:nvSpPr>
        <p:spPr/>
        <p:txBody>
          <a:bodyPr/>
          <a:lstStyle/>
          <a:p>
            <a:r>
              <a:rPr lang="en-US"/>
              <a:t>Inside Cab</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val="0"/>
                  </a:ext>
                </a:extLst>
              </a:blip>
              <a:srcRect/>
              <a:tile tx="0" ty="0" sx="85000" sy="85000" flip="none" algn="tl"/>
            </a:blipFill>
            <a:ln w="25400" cap="flat" cmpd="sng" algn="ctr">
              <a:noFill/>
              <a:prstDash val="solid"/>
            </a:ln>
            <a:effectLst/>
          </p:spPr>
        </p:sp>
        <p:sp>
          <p:nvSpPr>
            <p:cNvPr id="6" name="Oval 5"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descr="slide number"/>
          <p:cNvSpPr/>
          <p:nvPr/>
        </p:nvSpPr>
        <p:spPr>
          <a:xfrm>
            <a:off x="8556901" y="6324351"/>
            <a:ext cx="323808" cy="261610"/>
          </a:xfrm>
          <a:prstGeom prst="rect">
            <a:avLst/>
          </a:prstGeom>
        </p:spPr>
        <p:txBody>
          <a:bodyPr wrap="none">
            <a:spAutoFit/>
          </a:bodyPr>
          <a:lstStyle/>
          <a:p>
            <a:pPr algn="ctr"/>
            <a:fld id="{55DE47B1-41AC-435F-A689-FCF29EC98795}"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52</a:t>
            </a:fld>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ights and signal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90" y="-76200"/>
            <a:ext cx="9292362" cy="7013448"/>
          </a:xfrm>
          <a:prstGeom prst="rect">
            <a:avLst/>
          </a:prstGeom>
        </p:spPr>
      </p:pic>
      <p:sp>
        <p:nvSpPr>
          <p:cNvPr id="61442" name="Rectangle 2" descr="Lights and Signals"/>
          <p:cNvSpPr>
            <a:spLocks noGrp="1" noChangeArrowheads="1"/>
          </p:cNvSpPr>
          <p:nvPr>
            <p:ph type="title"/>
          </p:nvPr>
        </p:nvSpPr>
        <p:spPr/>
        <p:txBody>
          <a:bodyPr/>
          <a:lstStyle/>
          <a:p>
            <a:r>
              <a:rPr lang="en-US"/>
              <a:t>Lights and Signals</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val="0"/>
                  </a:ext>
                </a:extLst>
              </a:blip>
              <a:srcRect/>
              <a:tile tx="0" ty="0" sx="85000" sy="85000" flip="none" algn="tl"/>
            </a:blipFill>
            <a:ln w="25400" cap="flat" cmpd="sng" algn="ctr">
              <a:noFill/>
              <a:prstDash val="solid"/>
            </a:ln>
            <a:effectLst/>
          </p:spPr>
        </p:sp>
        <p:sp>
          <p:nvSpPr>
            <p:cNvPr id="6" name="Oval 5"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descr="slide number"/>
          <p:cNvSpPr/>
          <p:nvPr/>
        </p:nvSpPr>
        <p:spPr>
          <a:xfrm>
            <a:off x="8556901" y="6324351"/>
            <a:ext cx="323808" cy="261610"/>
          </a:xfrm>
          <a:prstGeom prst="rect">
            <a:avLst/>
          </a:prstGeom>
        </p:spPr>
        <p:txBody>
          <a:bodyPr wrap="none">
            <a:spAutoFit/>
          </a:bodyPr>
          <a:lstStyle/>
          <a:p>
            <a:pPr algn="ctr"/>
            <a:fld id="{161E1CB0-F923-4405-98FC-E9931DC346F5}"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53</a:t>
            </a:fld>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7" name="Picture 3" descr="cab with mirr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97"/>
          <a:stretch/>
        </p:blipFill>
        <p:spPr bwMode="auto">
          <a:xfrm>
            <a:off x="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30" descr="Crew in yellow_best"/>
          <p:cNvPicPr>
            <a:picLocks noGrp="1" noChangeAspect="1" noChangeArrowheads="1"/>
          </p:cNvPicPr>
          <p:nvPr>
            <p:ph sz="quarter" idx="4294967295"/>
          </p:nvPr>
        </p:nvPicPr>
        <p:blipFill rotWithShape="1">
          <a:blip r:embed="rId4" cstate="print">
            <a:extLst>
              <a:ext uri="{28A0092B-C50C-407E-A947-70E740481C1C}">
                <a14:useLocalDpi xmlns:a14="http://schemas.microsoft.com/office/drawing/2010/main" val="0"/>
              </a:ext>
            </a:extLst>
          </a:blip>
          <a:srcRect/>
          <a:stretch/>
        </p:blipFill>
        <p:spPr>
          <a:xfrm>
            <a:off x="4648200" y="1775316"/>
            <a:ext cx="4495800" cy="217399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Picture 1" descr="windshield of an engine"/>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819400" y="3949311"/>
            <a:ext cx="6324600" cy="2908689"/>
          </a:xfrm>
          <a:prstGeom prst="rect">
            <a:avLst/>
          </a:prstGeom>
          <a:ln w="38100">
            <a:solidFill>
              <a:srgbClr val="000000"/>
            </a:solidFill>
          </a:ln>
        </p:spPr>
      </p:pic>
      <p:sp>
        <p:nvSpPr>
          <p:cNvPr id="62466" name="Rectangle 2" descr="Mirrors, windows, and wipers"/>
          <p:cNvSpPr>
            <a:spLocks noGrp="1" noChangeArrowheads="1"/>
          </p:cNvSpPr>
          <p:nvPr>
            <p:ph type="title"/>
          </p:nvPr>
        </p:nvSpPr>
        <p:spPr/>
        <p:txBody>
          <a:bodyPr/>
          <a:lstStyle/>
          <a:p>
            <a:r>
              <a:rPr lang="en-US" dirty="0"/>
              <a:t>Mirrors, Windows, &amp; Wipers</a:t>
            </a:r>
          </a:p>
        </p:txBody>
      </p:sp>
      <p:grpSp>
        <p:nvGrpSpPr>
          <p:cNvPr id="6" name="Group 5" descr="slide number"/>
          <p:cNvGrpSpPr/>
          <p:nvPr/>
        </p:nvGrpSpPr>
        <p:grpSpPr>
          <a:xfrm>
            <a:off x="8522208" y="6258560"/>
            <a:ext cx="393192" cy="393192"/>
            <a:chOff x="8522208" y="6258560"/>
            <a:chExt cx="393192" cy="393192"/>
          </a:xfrm>
        </p:grpSpPr>
        <p:sp>
          <p:nvSpPr>
            <p:cNvPr id="7" name="Oval 6" descr="oval"/>
            <p:cNvSpPr/>
            <p:nvPr/>
          </p:nvSpPr>
          <p:spPr>
            <a:xfrm>
              <a:off x="8522208" y="6258560"/>
              <a:ext cx="393192" cy="393192"/>
            </a:xfrm>
            <a:prstGeom prst="ellipse">
              <a:avLst/>
            </a:prstGeom>
            <a:blipFill dpi="0" rotWithShape="1">
              <a:blip r:embed="rId6">
                <a:duotone>
                  <a:schemeClr val="bg2">
                    <a:shade val="45000"/>
                    <a:satMod val="135000"/>
                  </a:schemeClr>
                  <a:prstClr val="white"/>
                </a:duotone>
                <a:extLst>
                  <a:ext uri="{BEBA8EAE-BF5A-486C-A8C5-ECC9F3942E4B}">
                    <a14:imgProps xmlns:a14="http://schemas.microsoft.com/office/drawing/2010/main">
                      <a14:imgLayer r:embed="rId7">
                        <a14:imgEffect>
                          <a14:saturation sat="95000"/>
                        </a14:imgEffect>
                      </a14:imgLayer>
                    </a14:imgProps>
                  </a:ext>
                  <a:ext uri="{28A0092B-C50C-407E-A947-70E740481C1C}">
                    <a14:useLocalDpi xmlns:a14="http://schemas.microsoft.com/office/drawing/2010/main" val="0"/>
                  </a:ext>
                </a:extLst>
              </a:blip>
              <a:srcRect/>
              <a:tile tx="0" ty="0" sx="85000" sy="85000" flip="none" algn="tl"/>
            </a:blipFill>
            <a:ln w="25400" cap="flat" cmpd="sng" algn="ctr">
              <a:noFill/>
              <a:prstDash val="solid"/>
            </a:ln>
            <a:effectLst/>
          </p:spPr>
        </p:sp>
        <p:sp>
          <p:nvSpPr>
            <p:cNvPr id="8" name="Oval 7"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9" name="Rectangle 8" descr="slide number"/>
          <p:cNvSpPr/>
          <p:nvPr/>
        </p:nvSpPr>
        <p:spPr>
          <a:xfrm>
            <a:off x="8556901" y="6324351"/>
            <a:ext cx="323808" cy="261610"/>
          </a:xfrm>
          <a:prstGeom prst="rect">
            <a:avLst/>
          </a:prstGeom>
        </p:spPr>
        <p:txBody>
          <a:bodyPr wrap="none">
            <a:spAutoFit/>
          </a:bodyPr>
          <a:lstStyle/>
          <a:p>
            <a:pPr algn="ctr"/>
            <a:fld id="{588B35A2-8787-49F2-AF60-B261E11FBAAC}"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54</a:t>
            </a:fld>
            <a:endParaRPr 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descr="gauges and switches"/>
          <p:cNvSpPr>
            <a:spLocks noGrp="1" noChangeArrowheads="1"/>
          </p:cNvSpPr>
          <p:nvPr>
            <p:ph type="title"/>
          </p:nvPr>
        </p:nvSpPr>
        <p:spPr/>
        <p:txBody>
          <a:bodyPr/>
          <a:lstStyle/>
          <a:p>
            <a:r>
              <a:rPr lang="en-US"/>
              <a:t>Gauges and Switches</a:t>
            </a:r>
          </a:p>
        </p:txBody>
      </p:sp>
      <p:pic>
        <p:nvPicPr>
          <p:cNvPr id="14" name="Picture 13" descr="gauges and switch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07384"/>
            <a:ext cx="9144000" cy="5626816"/>
          </a:xfrm>
          <a:prstGeom prst="rect">
            <a:avLst/>
          </a:prstGeom>
        </p:spPr>
      </p:pic>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val="0"/>
                  </a:ext>
                </a:extLst>
              </a:blip>
              <a:srcRect/>
              <a:tile tx="0" ty="0" sx="85000" sy="85000" flip="none" algn="tl"/>
            </a:blipFill>
            <a:ln w="25400" cap="flat" cmpd="sng" algn="ctr">
              <a:noFill/>
              <a:prstDash val="solid"/>
            </a:ln>
            <a:effectLst/>
          </p:spPr>
          <p:txBody>
            <a:bodyPr/>
            <a:lstStyle/>
            <a:p>
              <a:r>
                <a:rPr lang="en-US" dirty="0"/>
                <a:t>oval</a:t>
              </a:r>
            </a:p>
          </p:txBody>
        </p:sp>
        <p:sp>
          <p:nvSpPr>
            <p:cNvPr id="6" name="Oval 5"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descr="slide number"/>
          <p:cNvSpPr/>
          <p:nvPr/>
        </p:nvSpPr>
        <p:spPr>
          <a:xfrm>
            <a:off x="8556901" y="6324351"/>
            <a:ext cx="323808" cy="261610"/>
          </a:xfrm>
          <a:prstGeom prst="rect">
            <a:avLst/>
          </a:prstGeom>
        </p:spPr>
        <p:txBody>
          <a:bodyPr wrap="none">
            <a:spAutoFit/>
          </a:bodyPr>
          <a:lstStyle/>
          <a:p>
            <a:pPr algn="ctr"/>
            <a:fld id="{702BE891-86B6-453A-A4C0-86DAE8A76B2B}"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55</a:t>
            </a:fld>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way radio/PA"/>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447800"/>
            <a:ext cx="9144000" cy="5410200"/>
          </a:xfrm>
          <a:prstGeom prst="rect">
            <a:avLst/>
          </a:prstGeom>
        </p:spPr>
      </p:pic>
      <p:sp>
        <p:nvSpPr>
          <p:cNvPr id="64514" name="Rectangle 2" descr="district mobile radio, siren and PA"/>
          <p:cNvSpPr>
            <a:spLocks noGrp="1" noChangeArrowheads="1"/>
          </p:cNvSpPr>
          <p:nvPr>
            <p:ph type="title"/>
          </p:nvPr>
        </p:nvSpPr>
        <p:spPr/>
        <p:txBody>
          <a:bodyPr/>
          <a:lstStyle/>
          <a:p>
            <a:r>
              <a:rPr lang="en-US" dirty="0"/>
              <a:t>District Mobile Radio, </a:t>
            </a:r>
            <a:br>
              <a:rPr lang="en-US" dirty="0"/>
            </a:br>
            <a:r>
              <a:rPr lang="en-US" dirty="0"/>
              <a:t>Siren, &amp; PA</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val="0"/>
                  </a:ext>
                </a:extLst>
              </a:blip>
              <a:srcRect/>
              <a:tile tx="0" ty="0" sx="85000" sy="85000" flip="none" algn="tl"/>
            </a:blipFill>
            <a:ln w="25400" cap="flat" cmpd="sng" algn="ctr">
              <a:noFill/>
              <a:prstDash val="solid"/>
            </a:ln>
            <a:effectLst/>
          </p:spPr>
        </p:sp>
        <p:sp>
          <p:nvSpPr>
            <p:cNvPr id="6" name="Oval 5"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descr="slide number"/>
          <p:cNvSpPr/>
          <p:nvPr/>
        </p:nvSpPr>
        <p:spPr>
          <a:xfrm>
            <a:off x="8556901" y="6324351"/>
            <a:ext cx="323808" cy="261610"/>
          </a:xfrm>
          <a:prstGeom prst="rect">
            <a:avLst/>
          </a:prstGeom>
        </p:spPr>
        <p:txBody>
          <a:bodyPr wrap="none">
            <a:spAutoFit/>
          </a:bodyPr>
          <a:lstStyle/>
          <a:p>
            <a:pPr algn="ctr"/>
            <a:fld id="{AFB78907-D2C2-4527-BE01-59EE371951DF}"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56</a:t>
            </a:fld>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descr="horn and backup alarm"/>
          <p:cNvSpPr>
            <a:spLocks noGrp="1" noChangeArrowheads="1"/>
          </p:cNvSpPr>
          <p:nvPr>
            <p:ph type="title"/>
          </p:nvPr>
        </p:nvSpPr>
        <p:spPr/>
        <p:txBody>
          <a:bodyPr/>
          <a:lstStyle/>
          <a:p>
            <a:r>
              <a:rPr lang="en-US"/>
              <a:t>Horn and Backup Alarm</a:t>
            </a:r>
          </a:p>
        </p:txBody>
      </p:sp>
      <p:pic>
        <p:nvPicPr>
          <p:cNvPr id="9" name="Picture 8" descr="horn and backup alarm"/>
          <p:cNvPicPr>
            <a:picLocks noChangeAspect="1"/>
          </p:cNvPicPr>
          <p:nvPr/>
        </p:nvPicPr>
        <p:blipFill rotWithShape="1">
          <a:blip r:embed="rId3">
            <a:extLst>
              <a:ext uri="{28A0092B-C50C-407E-A947-70E740481C1C}">
                <a14:useLocalDpi xmlns:a14="http://schemas.microsoft.com/office/drawing/2010/main" val="0"/>
              </a:ext>
            </a:extLst>
          </a:blip>
          <a:srcRect t="17085"/>
          <a:stretch/>
        </p:blipFill>
        <p:spPr>
          <a:xfrm>
            <a:off x="-2628" y="1524000"/>
            <a:ext cx="9144000" cy="5334000"/>
          </a:xfrm>
          <a:prstGeom prst="rect">
            <a:avLst/>
          </a:prstGeom>
        </p:spPr>
      </p:pic>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val="0"/>
                  </a:ext>
                </a:extLst>
              </a:blip>
              <a:srcRect/>
              <a:tile tx="0" ty="0" sx="85000" sy="85000" flip="none" algn="tl"/>
            </a:blipFill>
            <a:ln w="25400" cap="flat" cmpd="sng" algn="ctr">
              <a:noFill/>
              <a:prstDash val="solid"/>
            </a:ln>
            <a:effectLst/>
          </p:spPr>
        </p:sp>
        <p:sp>
          <p:nvSpPr>
            <p:cNvPr id="6" name="Oval 5"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descr="slide number"/>
          <p:cNvSpPr/>
          <p:nvPr/>
        </p:nvSpPr>
        <p:spPr>
          <a:xfrm>
            <a:off x="8556901" y="6324351"/>
            <a:ext cx="323808" cy="261610"/>
          </a:xfrm>
          <a:prstGeom prst="rect">
            <a:avLst/>
          </a:prstGeom>
        </p:spPr>
        <p:txBody>
          <a:bodyPr wrap="none">
            <a:spAutoFit/>
          </a:bodyPr>
          <a:lstStyle/>
          <a:p>
            <a:pPr algn="ctr"/>
            <a:fld id="{4E9EE93E-C435-4FC7-BA1A-BBF255E774E2}"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57</a:t>
            </a:fld>
            <a:endParaRPr 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at belt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8610" name="Rectangle 2" descr="seat belts"/>
          <p:cNvSpPr>
            <a:spLocks noGrp="1" noChangeArrowheads="1"/>
          </p:cNvSpPr>
          <p:nvPr>
            <p:ph type="title"/>
          </p:nvPr>
        </p:nvSpPr>
        <p:spPr/>
        <p:txBody>
          <a:bodyPr/>
          <a:lstStyle/>
          <a:p>
            <a:r>
              <a:rPr lang="en-US" dirty="0"/>
              <a:t>Seat Belts</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val="0"/>
                  </a:ext>
                </a:extLst>
              </a:blip>
              <a:srcRect/>
              <a:tile tx="0" ty="0" sx="85000" sy="85000" flip="none" algn="tl"/>
            </a:blipFill>
            <a:ln w="25400" cap="flat" cmpd="sng" algn="ctr">
              <a:noFill/>
              <a:prstDash val="solid"/>
            </a:ln>
            <a:effectLst/>
          </p:spPr>
        </p:sp>
        <p:sp>
          <p:nvSpPr>
            <p:cNvPr id="6" name="Oval 5"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descr="slide number"/>
          <p:cNvSpPr/>
          <p:nvPr/>
        </p:nvSpPr>
        <p:spPr>
          <a:xfrm>
            <a:off x="8556901" y="6324351"/>
            <a:ext cx="323808" cy="261610"/>
          </a:xfrm>
          <a:prstGeom prst="rect">
            <a:avLst/>
          </a:prstGeom>
        </p:spPr>
        <p:txBody>
          <a:bodyPr wrap="none">
            <a:spAutoFit/>
          </a:bodyPr>
          <a:lstStyle/>
          <a:p>
            <a:pPr algn="ctr"/>
            <a:fld id="{2974040C-355C-47DD-BED3-5FE5F6A3BFAA}"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58</a:t>
            </a:fld>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heater and air condition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76200"/>
            <a:ext cx="9310449" cy="6934200"/>
          </a:xfrm>
          <a:prstGeom prst="rect">
            <a:avLst/>
          </a:prstGeom>
        </p:spPr>
      </p:pic>
      <p:sp>
        <p:nvSpPr>
          <p:cNvPr id="69634" name="Rectangle 2" descr="heater and a/c"/>
          <p:cNvSpPr>
            <a:spLocks noGrp="1" noChangeArrowheads="1"/>
          </p:cNvSpPr>
          <p:nvPr>
            <p:ph type="title"/>
          </p:nvPr>
        </p:nvSpPr>
        <p:spPr/>
        <p:txBody>
          <a:bodyPr/>
          <a:lstStyle/>
          <a:p>
            <a:r>
              <a:rPr lang="en-US" dirty="0"/>
              <a:t>Heater and A/C</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val="0"/>
                  </a:ext>
                </a:extLst>
              </a:blip>
              <a:srcRect/>
              <a:tile tx="0" ty="0" sx="85000" sy="85000" flip="none" algn="tl"/>
            </a:blipFill>
            <a:ln w="25400" cap="flat" cmpd="sng" algn="ctr">
              <a:noFill/>
              <a:prstDash val="solid"/>
            </a:ln>
            <a:effectLst/>
          </p:spPr>
        </p:sp>
        <p:sp>
          <p:nvSpPr>
            <p:cNvPr id="6" name="Oval 5"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descr="slide number"/>
          <p:cNvSpPr/>
          <p:nvPr/>
        </p:nvSpPr>
        <p:spPr>
          <a:xfrm>
            <a:off x="8556901" y="6324351"/>
            <a:ext cx="323808" cy="261610"/>
          </a:xfrm>
          <a:prstGeom prst="rect">
            <a:avLst/>
          </a:prstGeom>
        </p:spPr>
        <p:txBody>
          <a:bodyPr wrap="none">
            <a:spAutoFit/>
          </a:bodyPr>
          <a:lstStyle/>
          <a:p>
            <a:pPr algn="ctr"/>
            <a:fld id="{EF5B5D1E-DF5E-4DAC-8590-C937ACCE0C3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59</a:t>
            </a:fld>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Rectangle 5"/>
          <p:cNvSpPr>
            <a:spLocks noGrp="1" noChangeArrowheads="1"/>
          </p:cNvSpPr>
          <p:nvPr>
            <p:ph type="body" idx="1"/>
          </p:nvPr>
        </p:nvSpPr>
        <p:spPr/>
        <p:txBody>
          <a:bodyPr/>
          <a:lstStyle/>
          <a:p>
            <a:r>
              <a:rPr lang="en-US" dirty="0"/>
              <a:t>Determining Gross Vehicle Weight (GVW)</a:t>
            </a:r>
          </a:p>
          <a:p>
            <a:r>
              <a:rPr lang="en-US" dirty="0"/>
              <a:t>Fire Engine Inspection Instructions</a:t>
            </a:r>
          </a:p>
          <a:p>
            <a:r>
              <a:rPr lang="en-US" dirty="0"/>
              <a:t>Performing and Air Brake Check </a:t>
            </a:r>
          </a:p>
          <a:p>
            <a:r>
              <a:rPr lang="en-US" dirty="0"/>
              <a:t>Jump Starting Procedures </a:t>
            </a:r>
          </a:p>
          <a:p>
            <a:r>
              <a:rPr lang="en-US" dirty="0"/>
              <a:t>Pump Performance Instructions</a:t>
            </a:r>
          </a:p>
        </p:txBody>
      </p:sp>
      <p:sp>
        <p:nvSpPr>
          <p:cNvPr id="13316" name="Rectangle 4"/>
          <p:cNvSpPr>
            <a:spLocks noGrp="1" noChangeArrowheads="1"/>
          </p:cNvSpPr>
          <p:nvPr>
            <p:ph type="title"/>
          </p:nvPr>
        </p:nvSpPr>
        <p:spPr/>
        <p:txBody>
          <a:bodyPr/>
          <a:lstStyle/>
          <a:p>
            <a:r>
              <a:rPr lang="en-US"/>
              <a:t>FEMPR as an </a:t>
            </a:r>
            <a:br>
              <a:rPr lang="en-US"/>
            </a:br>
            <a:r>
              <a:rPr lang="en-US"/>
              <a:t>Information Resource</a:t>
            </a:r>
            <a:endParaRPr lang="en-US"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9" name="Picture 3" descr="logbook"/>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09" y="-6927"/>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0658" name="Rectangle 2" descr="log book/accident forms"/>
          <p:cNvSpPr>
            <a:spLocks noGrp="1" noChangeArrowheads="1"/>
          </p:cNvSpPr>
          <p:nvPr>
            <p:ph type="title"/>
          </p:nvPr>
        </p:nvSpPr>
        <p:spPr/>
        <p:txBody>
          <a:bodyPr/>
          <a:lstStyle/>
          <a:p>
            <a:r>
              <a:rPr lang="en-US"/>
              <a:t>Log Book/Accident Forms</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val="0"/>
                  </a:ext>
                </a:extLst>
              </a:blip>
              <a:srcRect/>
              <a:tile tx="0" ty="0" sx="85000" sy="85000" flip="none" algn="tl"/>
            </a:blipFill>
            <a:ln w="25400" cap="flat" cmpd="sng" algn="ctr">
              <a:noFill/>
              <a:prstDash val="solid"/>
            </a:ln>
            <a:effectLst/>
          </p:spPr>
        </p:sp>
        <p:sp>
          <p:nvSpPr>
            <p:cNvPr id="6" name="Oval 5"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descr="slide number"/>
          <p:cNvSpPr/>
          <p:nvPr/>
        </p:nvSpPr>
        <p:spPr>
          <a:xfrm>
            <a:off x="8556901" y="6324351"/>
            <a:ext cx="323808" cy="261610"/>
          </a:xfrm>
          <a:prstGeom prst="rect">
            <a:avLst/>
          </a:prstGeom>
        </p:spPr>
        <p:txBody>
          <a:bodyPr wrap="none">
            <a:spAutoFit/>
          </a:bodyPr>
          <a:lstStyle/>
          <a:p>
            <a:pPr algn="ctr"/>
            <a:fld id="{E1748182-660E-494F-894C-BB6F792BA651}"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60</a:t>
            </a:fld>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ire extinguisher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64" y="-46489"/>
            <a:ext cx="9296400" cy="6950978"/>
          </a:xfrm>
          <a:prstGeom prst="rect">
            <a:avLst/>
          </a:prstGeom>
        </p:spPr>
      </p:pic>
      <p:sp>
        <p:nvSpPr>
          <p:cNvPr id="71682" name="Rectangle 2" descr="fire extinguisher"/>
          <p:cNvSpPr>
            <a:spLocks noGrp="1" noChangeArrowheads="1"/>
          </p:cNvSpPr>
          <p:nvPr>
            <p:ph type="title"/>
          </p:nvPr>
        </p:nvSpPr>
        <p:spPr>
          <a:xfrm>
            <a:off x="0" y="0"/>
            <a:ext cx="9144000" cy="1524000"/>
          </a:xfrm>
        </p:spPr>
        <p:txBody>
          <a:bodyPr/>
          <a:lstStyle/>
          <a:p>
            <a:r>
              <a:rPr lang="en-US" dirty="0"/>
              <a:t>Fire Extinguisher</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val="0"/>
                  </a:ext>
                </a:extLst>
              </a:blip>
              <a:srcRect/>
              <a:tile tx="0" ty="0" sx="85000" sy="85000" flip="none" algn="tl"/>
            </a:blipFill>
            <a:ln w="25400" cap="flat" cmpd="sng" algn="ctr">
              <a:noFill/>
              <a:prstDash val="solid"/>
            </a:ln>
            <a:effectLst/>
          </p:spPr>
        </p:sp>
        <p:sp>
          <p:nvSpPr>
            <p:cNvPr id="6" name="Oval 5"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descr="slide number"/>
          <p:cNvSpPr/>
          <p:nvPr/>
        </p:nvSpPr>
        <p:spPr>
          <a:xfrm>
            <a:off x="8556901" y="6324351"/>
            <a:ext cx="323808" cy="261610"/>
          </a:xfrm>
          <a:prstGeom prst="rect">
            <a:avLst/>
          </a:prstGeom>
        </p:spPr>
        <p:txBody>
          <a:bodyPr wrap="none">
            <a:spAutoFit/>
          </a:bodyPr>
          <a:lstStyle/>
          <a:p>
            <a:pPr algn="ctr"/>
            <a:fld id="{880175D7-B713-406E-B4CE-CD2BDBD96C27}"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61</a:t>
            </a:fld>
            <a:endParaRPr 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irst aid kit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92" y="-28612"/>
            <a:ext cx="9220200" cy="6972852"/>
          </a:xfrm>
          <a:prstGeom prst="rect">
            <a:avLst/>
          </a:prstGeom>
        </p:spPr>
      </p:pic>
      <p:sp>
        <p:nvSpPr>
          <p:cNvPr id="72706" name="Rectangle 2" descr="first aid kit(s)"/>
          <p:cNvSpPr>
            <a:spLocks noGrp="1" noChangeArrowheads="1"/>
          </p:cNvSpPr>
          <p:nvPr>
            <p:ph type="title"/>
          </p:nvPr>
        </p:nvSpPr>
        <p:spPr/>
        <p:txBody>
          <a:bodyPr/>
          <a:lstStyle/>
          <a:p>
            <a:r>
              <a:rPr lang="en-US" dirty="0"/>
              <a:t>First Aid Kit(s)</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val="0"/>
                  </a:ext>
                </a:extLst>
              </a:blip>
              <a:srcRect/>
              <a:tile tx="0" ty="0" sx="85000" sy="85000" flip="none" algn="tl"/>
            </a:blipFill>
            <a:ln w="25400" cap="flat" cmpd="sng" algn="ctr">
              <a:noFill/>
              <a:prstDash val="solid"/>
            </a:ln>
            <a:effectLst/>
          </p:spPr>
        </p:sp>
        <p:sp>
          <p:nvSpPr>
            <p:cNvPr id="6" name="Oval 5"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descr="slide number"/>
          <p:cNvSpPr/>
          <p:nvPr/>
        </p:nvSpPr>
        <p:spPr>
          <a:xfrm>
            <a:off x="8556901" y="6324351"/>
            <a:ext cx="323808" cy="261610"/>
          </a:xfrm>
          <a:prstGeom prst="rect">
            <a:avLst/>
          </a:prstGeom>
        </p:spPr>
        <p:txBody>
          <a:bodyPr wrap="none">
            <a:spAutoFit/>
          </a:bodyPr>
          <a:lstStyle/>
          <a:p>
            <a:pPr algn="ctr"/>
            <a:fld id="{0144EDAB-C85E-440D-AB83-3EB98922632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62</a:t>
            </a:fld>
            <a:endParaRPr 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1" name="Picture 3" descr="reflector set"/>
          <p:cNvPicPr>
            <a:picLocks noChangeArrowheads="1"/>
          </p:cNvPicPr>
          <p:nvPr/>
        </p:nvPicPr>
        <p:blipFill rotWithShape="1">
          <a:blip r:embed="rId3" cstate="print">
            <a:extLst>
              <a:ext uri="{BEBA8EAE-BF5A-486C-A8C5-ECC9F3942E4B}">
                <a14:imgProps xmlns:a14="http://schemas.microsoft.com/office/drawing/2010/main">
                  <a14:imgLayer r:embed="rId4">
                    <a14:imgEffect>
                      <a14:backgroundRemoval t="0" b="100000" l="0" r="99798">
                        <a14:foregroundMark x1="18826" y1="23617" x2="18623" y2="75439"/>
                        <a14:foregroundMark x1="42915" y1="19298" x2="39069" y2="73549"/>
                        <a14:backgroundMark x1="27024" y1="25911" x2="25506" y2="85155"/>
                        <a14:backgroundMark x1="4049" y1="35223" x2="5061" y2="82861"/>
                        <a14:backgroundMark x1="50506" y1="23752" x2="49798" y2="64642"/>
                        <a14:backgroundMark x1="71255" y1="38192" x2="71255" y2="44399"/>
                        <a14:backgroundMark x1="66802" y1="28070" x2="77429" y2="44669"/>
                      </a14:backgroundRemoval>
                    </a14:imgEffect>
                  </a14:imgLayer>
                </a14:imgProps>
              </a:ext>
              <a:ext uri="{28A0092B-C50C-407E-A947-70E740481C1C}">
                <a14:useLocalDpi xmlns:a14="http://schemas.microsoft.com/office/drawing/2010/main" val="0"/>
              </a:ext>
            </a:extLst>
          </a:blip>
          <a:srcRect t="11122" b="11021"/>
          <a:stretch/>
        </p:blipFill>
        <p:spPr bwMode="auto">
          <a:xfrm>
            <a:off x="-1" y="1524001"/>
            <a:ext cx="9134475" cy="5334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3730" name="Rectangle 2" descr="DOT warning triangle kit"/>
          <p:cNvSpPr>
            <a:spLocks noGrp="1" noChangeArrowheads="1"/>
          </p:cNvSpPr>
          <p:nvPr>
            <p:ph type="title"/>
          </p:nvPr>
        </p:nvSpPr>
        <p:spPr/>
        <p:txBody>
          <a:bodyPr/>
          <a:lstStyle/>
          <a:p>
            <a:r>
              <a:rPr lang="en-US" dirty="0"/>
              <a:t>DOT Warning Triangle Kit</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descr="jack and lug wrench"/>
          <p:cNvSpPr>
            <a:spLocks noGrp="1" noChangeArrowheads="1"/>
          </p:cNvSpPr>
          <p:nvPr>
            <p:ph type="title"/>
          </p:nvPr>
        </p:nvSpPr>
        <p:spPr/>
        <p:txBody>
          <a:bodyPr/>
          <a:lstStyle/>
          <a:p>
            <a:r>
              <a:rPr lang="en-US" dirty="0"/>
              <a:t>Jack and Lug Wrench</a:t>
            </a:r>
          </a:p>
        </p:txBody>
      </p:sp>
      <p:pic>
        <p:nvPicPr>
          <p:cNvPr id="6" name="Picture 5" descr="jack and lug wrench"/>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200" y="1486200"/>
            <a:ext cx="9296400" cy="5448000"/>
          </a:xfrm>
          <a:prstGeom prst="rect">
            <a:avLst/>
          </a:prstGeom>
        </p:spPr>
      </p:pic>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val="0"/>
                  </a:ext>
                </a:extLst>
              </a:blip>
              <a:srcRect/>
              <a:tile tx="0" ty="0" sx="85000" sy="85000" flip="none" algn="tl"/>
            </a:blipFill>
            <a:ln w="25400" cap="flat" cmpd="sng" algn="ctr">
              <a:noFill/>
              <a:prstDash val="solid"/>
            </a:ln>
            <a:effectLst/>
          </p:spPr>
        </p:sp>
        <p:sp>
          <p:nvSpPr>
            <p:cNvPr id="7" name="Oval 6"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descr="slide number"/>
          <p:cNvSpPr/>
          <p:nvPr/>
        </p:nvSpPr>
        <p:spPr>
          <a:xfrm>
            <a:off x="8556901" y="6324351"/>
            <a:ext cx="323808" cy="261610"/>
          </a:xfrm>
          <a:prstGeom prst="rect">
            <a:avLst/>
          </a:prstGeom>
        </p:spPr>
        <p:txBody>
          <a:bodyPr wrap="none">
            <a:spAutoFit/>
          </a:bodyPr>
          <a:lstStyle/>
          <a:p>
            <a:pPr algn="ctr"/>
            <a:fld id="{DFF27723-5E4C-47D2-A849-8CD7BEE011F8}"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64</a:t>
            </a:fld>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rake components"/>
          <p:cNvPicPr>
            <a:picLocks noChangeAspect="1"/>
          </p:cNvPicPr>
          <p:nvPr/>
        </p:nvPicPr>
        <p:blipFill rotWithShape="1">
          <a:blip r:embed="rId3">
            <a:extLst>
              <a:ext uri="{28A0092B-C50C-407E-A947-70E740481C1C}">
                <a14:useLocalDpi xmlns:a14="http://schemas.microsoft.com/office/drawing/2010/main" val="0"/>
              </a:ext>
            </a:extLst>
          </a:blip>
          <a:srcRect t="1492" r="1768" b="8956"/>
          <a:stretch/>
        </p:blipFill>
        <p:spPr>
          <a:xfrm>
            <a:off x="1" y="1"/>
            <a:ext cx="9144000" cy="6857999"/>
          </a:xfrm>
          <a:prstGeom prst="rect">
            <a:avLst/>
          </a:prstGeom>
          <a:ln w="38100">
            <a:solidFill>
              <a:schemeClr val="tx1"/>
            </a:solidFill>
          </a:ln>
        </p:spPr>
      </p:pic>
      <p:sp>
        <p:nvSpPr>
          <p:cNvPr id="76802" name="Rectangle 2" descr="Brakes"/>
          <p:cNvSpPr>
            <a:spLocks noGrp="1" noChangeArrowheads="1"/>
          </p:cNvSpPr>
          <p:nvPr>
            <p:ph type="title"/>
          </p:nvPr>
        </p:nvSpPr>
        <p:spPr/>
        <p:txBody>
          <a:bodyPr/>
          <a:lstStyle/>
          <a:p>
            <a:r>
              <a:rPr lang="en-US" dirty="0"/>
              <a:t>Brakes</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val="0"/>
                  </a:ext>
                </a:extLst>
              </a:blip>
              <a:srcRect/>
              <a:tile tx="0" ty="0" sx="85000" sy="85000" flip="none" algn="tl"/>
            </a:blipFill>
            <a:ln w="25400" cap="flat" cmpd="sng" algn="ctr">
              <a:noFill/>
              <a:prstDash val="solid"/>
            </a:ln>
            <a:effectLst/>
          </p:spPr>
        </p:sp>
        <p:sp>
          <p:nvSpPr>
            <p:cNvPr id="6" name="Oval 5"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descr="slide number"/>
          <p:cNvSpPr/>
          <p:nvPr/>
        </p:nvSpPr>
        <p:spPr>
          <a:xfrm>
            <a:off x="8556901" y="6324351"/>
            <a:ext cx="323808" cy="261610"/>
          </a:xfrm>
          <a:prstGeom prst="rect">
            <a:avLst/>
          </a:prstGeom>
        </p:spPr>
        <p:txBody>
          <a:bodyPr wrap="none">
            <a:spAutoFit/>
          </a:bodyPr>
          <a:lstStyle/>
          <a:p>
            <a:pPr algn="ctr"/>
            <a:fld id="{781E0602-6C0D-44E2-80EF-56653CA1CF89}"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65</a:t>
            </a:fld>
            <a:endParaRPr 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black background"/>
          <p:cNvSpPr/>
          <p:nvPr/>
        </p:nvSpPr>
        <p:spPr bwMode="auto">
          <a:xfrm>
            <a:off x="0" y="-76200"/>
            <a:ext cx="9144000" cy="691515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77826" name="Rectangle 2" descr="parking brake"/>
          <p:cNvSpPr>
            <a:spLocks noGrp="1" noChangeArrowheads="1"/>
          </p:cNvSpPr>
          <p:nvPr>
            <p:ph type="title"/>
          </p:nvPr>
        </p:nvSpPr>
        <p:spPr/>
        <p:txBody>
          <a:bodyPr/>
          <a:lstStyle/>
          <a:p>
            <a:r>
              <a:rPr lang="en-US"/>
              <a:t>Parking Brake</a:t>
            </a:r>
            <a:endParaRPr lang="en-US" dirty="0"/>
          </a:p>
        </p:txBody>
      </p:sp>
      <p:pic>
        <p:nvPicPr>
          <p:cNvPr id="8" name="Picture 7" descr="parking brak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840" y="0"/>
            <a:ext cx="8564319" cy="6858000"/>
          </a:xfrm>
          <a:prstGeom prst="rect">
            <a:avLst/>
          </a:prstGeom>
        </p:spPr>
      </p:pic>
      <p:grpSp>
        <p:nvGrpSpPr>
          <p:cNvPr id="5" name="Group 4"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val="0"/>
                  </a:ext>
                </a:extLst>
              </a:blip>
              <a:srcRect/>
              <a:tile tx="0" ty="0" sx="85000" sy="85000" flip="none" algn="tl"/>
            </a:blipFill>
            <a:ln w="25400" cap="flat" cmpd="sng" algn="ctr">
              <a:noFill/>
              <a:prstDash val="solid"/>
            </a:ln>
            <a:effectLst/>
          </p:spPr>
        </p:sp>
        <p:sp>
          <p:nvSpPr>
            <p:cNvPr id="7" name="Oval 6"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9" name="Rectangle 8" descr="slide number"/>
          <p:cNvSpPr/>
          <p:nvPr/>
        </p:nvSpPr>
        <p:spPr>
          <a:xfrm>
            <a:off x="8556901" y="6324351"/>
            <a:ext cx="323808" cy="261610"/>
          </a:xfrm>
          <a:prstGeom prst="rect">
            <a:avLst/>
          </a:prstGeom>
        </p:spPr>
        <p:txBody>
          <a:bodyPr wrap="none">
            <a:spAutoFit/>
          </a:bodyPr>
          <a:lstStyle/>
          <a:p>
            <a:pPr algn="ctr"/>
            <a:fld id="{7D6A38C6-329D-4569-92AD-F77897123F3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66</a:t>
            </a:fld>
            <a:endParaRPr 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rvice brak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31" y="0"/>
            <a:ext cx="9144000" cy="6858000"/>
          </a:xfrm>
          <a:prstGeom prst="rect">
            <a:avLst/>
          </a:prstGeom>
          <a:ln w="38100">
            <a:solidFill>
              <a:schemeClr val="tx1"/>
            </a:solidFill>
          </a:ln>
        </p:spPr>
      </p:pic>
      <p:sp>
        <p:nvSpPr>
          <p:cNvPr id="4" name="Title 3" descr="service brakes"/>
          <p:cNvSpPr>
            <a:spLocks noGrp="1"/>
          </p:cNvSpPr>
          <p:nvPr>
            <p:ph type="title"/>
          </p:nvPr>
        </p:nvSpPr>
        <p:spPr/>
        <p:txBody>
          <a:bodyPr/>
          <a:lstStyle/>
          <a:p>
            <a:r>
              <a:rPr lang="en-US" dirty="0"/>
              <a:t>Service Brakes</a:t>
            </a:r>
          </a:p>
        </p:txBody>
      </p:sp>
      <p:grpSp>
        <p:nvGrpSpPr>
          <p:cNvPr id="5" name="Group 4"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val="0"/>
                  </a:ext>
                </a:extLst>
              </a:blip>
              <a:srcRect/>
              <a:tile tx="0" ty="0" sx="85000" sy="85000" flip="none" algn="tl"/>
            </a:blipFill>
            <a:ln w="25400" cap="flat" cmpd="sng" algn="ctr">
              <a:noFill/>
              <a:prstDash val="solid"/>
            </a:ln>
            <a:effectLst/>
          </p:spPr>
        </p:sp>
        <p:sp>
          <p:nvSpPr>
            <p:cNvPr id="8" name="Oval 7"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9" name="Rectangle 8" descr="slide number"/>
          <p:cNvSpPr/>
          <p:nvPr/>
        </p:nvSpPr>
        <p:spPr>
          <a:xfrm>
            <a:off x="8556901" y="6324351"/>
            <a:ext cx="323808" cy="261610"/>
          </a:xfrm>
          <a:prstGeom prst="rect">
            <a:avLst/>
          </a:prstGeom>
        </p:spPr>
        <p:txBody>
          <a:bodyPr wrap="none">
            <a:spAutoFit/>
          </a:bodyPr>
          <a:lstStyle/>
          <a:p>
            <a:pPr algn="ctr"/>
            <a:fld id="{7FD30E34-F34C-4C90-9E8F-842115144A8A}"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67</a:t>
            </a:fld>
            <a:endParaRPr lang="en-US" dirty="0"/>
          </a:p>
        </p:txBody>
      </p:sp>
    </p:spTree>
    <p:extLst>
      <p:ext uri="{BB962C8B-B14F-4D97-AF65-F5344CB8AC3E}">
        <p14:creationId xmlns:p14="http://schemas.microsoft.com/office/powerpoint/2010/main" val="1023447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ngine in workshop"/>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3000" contrast="19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3" descr="hydraulic brake check"/>
          <p:cNvSpPr>
            <a:spLocks noGrp="1"/>
          </p:cNvSpPr>
          <p:nvPr>
            <p:ph type="title"/>
          </p:nvPr>
        </p:nvSpPr>
        <p:spPr/>
        <p:txBody>
          <a:bodyPr/>
          <a:lstStyle/>
          <a:p>
            <a:r>
              <a:rPr lang="en-US" dirty="0"/>
              <a:t>Hydraulic Brake Check</a:t>
            </a:r>
          </a:p>
        </p:txBody>
      </p:sp>
      <p:pic>
        <p:nvPicPr>
          <p:cNvPr id="6" name="Picture 5" descr="Wheel cutaway"/>
          <p:cNvPicPr>
            <a:picLocks noChangeAspect="1"/>
          </p:cNvPicPr>
          <p:nvPr/>
        </p:nvPicPr>
        <p:blipFill>
          <a:blip r:embed="rId5" cstate="print">
            <a:extLst>
              <a:ext uri="{BEBA8EAE-BF5A-486C-A8C5-ECC9F3942E4B}">
                <a14:imgProps xmlns:a14="http://schemas.microsoft.com/office/drawing/2010/main">
                  <a14:imgLayer r:embed="rId6">
                    <a14:imgEffect>
                      <a14:backgroundRemoval t="436" b="99041" l="2245" r="99566"/>
                    </a14:imgEffect>
                  </a14:imgLayer>
                </a14:imgProps>
              </a:ext>
              <a:ext uri="{28A0092B-C50C-407E-A947-70E740481C1C}">
                <a14:useLocalDpi xmlns:a14="http://schemas.microsoft.com/office/drawing/2010/main" val="0"/>
              </a:ext>
            </a:extLst>
          </a:blip>
          <a:stretch>
            <a:fillRect/>
          </a:stretch>
        </p:blipFill>
        <p:spPr>
          <a:xfrm flipH="1">
            <a:off x="4267200" y="4644260"/>
            <a:ext cx="1615440" cy="1676424"/>
          </a:xfrm>
          <a:prstGeom prst="rect">
            <a:avLst/>
          </a:prstGeom>
          <a:effectLst>
            <a:glow rad="469900">
              <a:schemeClr val="bg1">
                <a:alpha val="52000"/>
              </a:schemeClr>
            </a:glow>
            <a:softEdge rad="25400"/>
          </a:effectLst>
          <a:scene3d>
            <a:camera prst="orthographicFront">
              <a:rot lat="458654" lon="19174050" rev="21212011"/>
            </a:camera>
            <a:lightRig rig="threePt" dir="t"/>
          </a:scene3d>
        </p:spPr>
      </p:pic>
      <p:pic>
        <p:nvPicPr>
          <p:cNvPr id="7" name="Picture 6" descr="hydraulic fluid cutaway"/>
          <p:cNvPicPr>
            <a:picLocks noChangeAspect="1"/>
          </p:cNvPicPr>
          <p:nvPr/>
        </p:nvPicPr>
        <p:blipFill>
          <a:blip r:embed="rId7" cstate="print">
            <a:extLst>
              <a:ext uri="{BEBA8EAE-BF5A-486C-A8C5-ECC9F3942E4B}">
                <a14:imgProps xmlns:a14="http://schemas.microsoft.com/office/drawing/2010/main">
                  <a14:imgLayer r:embed="rId8">
                    <a14:imgEffect>
                      <a14:backgroundRemoval t="5152" b="90000" l="9961" r="89990"/>
                    </a14:imgEffect>
                  </a14:imgLayer>
                </a14:imgProps>
              </a:ext>
              <a:ext uri="{28A0092B-C50C-407E-A947-70E740481C1C}">
                <a14:useLocalDpi xmlns:a14="http://schemas.microsoft.com/office/drawing/2010/main" val="0"/>
              </a:ext>
            </a:extLst>
          </a:blip>
          <a:stretch>
            <a:fillRect/>
          </a:stretch>
        </p:blipFill>
        <p:spPr>
          <a:xfrm>
            <a:off x="2971800" y="1257300"/>
            <a:ext cx="2141220" cy="1733695"/>
          </a:xfrm>
          <a:prstGeom prst="rect">
            <a:avLst/>
          </a:prstGeom>
          <a:effectLst>
            <a:glow rad="622300">
              <a:schemeClr val="bg1">
                <a:alpha val="82000"/>
              </a:schemeClr>
            </a:glow>
            <a:softEdge rad="25400"/>
          </a:effectLst>
          <a:scene3d>
            <a:camera prst="orthographicFront">
              <a:rot lat="1800000" lon="0" rev="0"/>
            </a:camera>
            <a:lightRig rig="threePt" dir="t"/>
          </a:scene3d>
        </p:spPr>
      </p:pic>
      <p:pic>
        <p:nvPicPr>
          <p:cNvPr id="9" name="Picture 8" descr="hub cutaway"/>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32250" y1="39404" x2="32875" y2="50662"/>
                      </a14:backgroundRemoval>
                    </a14:imgEffect>
                  </a14:imgLayer>
                </a14:imgProps>
              </a:ext>
              <a:ext uri="{28A0092B-C50C-407E-A947-70E740481C1C}">
                <a14:useLocalDpi xmlns:a14="http://schemas.microsoft.com/office/drawing/2010/main" val="0"/>
              </a:ext>
            </a:extLst>
          </a:blip>
          <a:stretch>
            <a:fillRect/>
          </a:stretch>
        </p:blipFill>
        <p:spPr>
          <a:xfrm flipV="1">
            <a:off x="7620000" y="2523662"/>
            <a:ext cx="1083141" cy="739936"/>
          </a:xfrm>
          <a:prstGeom prst="rect">
            <a:avLst/>
          </a:prstGeom>
          <a:effectLst>
            <a:glow rad="114300">
              <a:schemeClr val="bg1">
                <a:alpha val="59000"/>
              </a:schemeClr>
            </a:glow>
            <a:softEdge rad="25400"/>
          </a:effectLst>
          <a:scene3d>
            <a:camera prst="orthographicFront">
              <a:rot lat="0" lon="19799991" rev="0"/>
            </a:camera>
            <a:lightRig rig="threePt" dir="t"/>
          </a:scene3d>
        </p:spPr>
      </p:pic>
      <p:cxnSp>
        <p:nvCxnSpPr>
          <p:cNvPr id="10" name="Straight Connector 9" descr="arrow"/>
          <p:cNvCxnSpPr/>
          <p:nvPr/>
        </p:nvCxnSpPr>
        <p:spPr bwMode="auto">
          <a:xfrm>
            <a:off x="4042409" y="2523662"/>
            <a:ext cx="0" cy="2276938"/>
          </a:xfrm>
          <a:prstGeom prst="line">
            <a:avLst/>
          </a:prstGeom>
          <a:solidFill>
            <a:schemeClr val="accent1"/>
          </a:solidFill>
          <a:ln w="57150" cap="flat" cmpd="sng" algn="ctr">
            <a:solidFill>
              <a:srgbClr val="FF0000"/>
            </a:solidFill>
            <a:prstDash val="solid"/>
            <a:round/>
            <a:headEnd type="none" w="med" len="med"/>
            <a:tailEnd type="none" w="med" len="med"/>
          </a:ln>
          <a:effectLst>
            <a:glow rad="50800">
              <a:schemeClr val="bg1">
                <a:alpha val="40000"/>
              </a:schemeClr>
            </a:glow>
          </a:effectLst>
        </p:spPr>
      </p:cxnSp>
      <p:cxnSp>
        <p:nvCxnSpPr>
          <p:cNvPr id="12" name="Straight Connector 11" descr="arrow"/>
          <p:cNvCxnSpPr/>
          <p:nvPr/>
        </p:nvCxnSpPr>
        <p:spPr bwMode="auto">
          <a:xfrm flipH="1">
            <a:off x="4042410" y="2825901"/>
            <a:ext cx="3136732" cy="1974699"/>
          </a:xfrm>
          <a:prstGeom prst="line">
            <a:avLst/>
          </a:prstGeom>
          <a:solidFill>
            <a:schemeClr val="accent1"/>
          </a:solidFill>
          <a:ln w="57150" cap="flat" cmpd="sng" algn="ctr">
            <a:solidFill>
              <a:srgbClr val="FF0000"/>
            </a:solidFill>
            <a:prstDash val="solid"/>
            <a:round/>
            <a:headEnd type="none" w="med" len="med"/>
            <a:tailEnd type="none" w="med" len="med"/>
          </a:ln>
          <a:effectLst>
            <a:glow rad="50800">
              <a:schemeClr val="bg1">
                <a:alpha val="40000"/>
              </a:schemeClr>
            </a:glow>
          </a:effectLst>
        </p:spPr>
      </p:cxnSp>
      <p:cxnSp>
        <p:nvCxnSpPr>
          <p:cNvPr id="15" name="Straight Connector 14" descr="connector"/>
          <p:cNvCxnSpPr/>
          <p:nvPr/>
        </p:nvCxnSpPr>
        <p:spPr bwMode="auto">
          <a:xfrm>
            <a:off x="4042409" y="4800600"/>
            <a:ext cx="681991" cy="152400"/>
          </a:xfrm>
          <a:prstGeom prst="line">
            <a:avLst/>
          </a:prstGeom>
          <a:solidFill>
            <a:schemeClr val="accent1"/>
          </a:solidFill>
          <a:ln w="57150" cap="flat" cmpd="sng" algn="ctr">
            <a:solidFill>
              <a:srgbClr val="FF0000"/>
            </a:solidFill>
            <a:prstDash val="solid"/>
            <a:round/>
            <a:headEnd type="none" w="med" len="med"/>
            <a:tailEnd type="none" w="med" len="med"/>
          </a:ln>
          <a:effectLst>
            <a:glow rad="50800">
              <a:schemeClr val="bg1">
                <a:alpha val="40000"/>
              </a:schemeClr>
            </a:glow>
          </a:effectLst>
        </p:spPr>
      </p:cxnSp>
      <p:cxnSp>
        <p:nvCxnSpPr>
          <p:cNvPr id="18" name="Straight Connector 17" descr="connector"/>
          <p:cNvCxnSpPr/>
          <p:nvPr/>
        </p:nvCxnSpPr>
        <p:spPr bwMode="auto">
          <a:xfrm flipH="1" flipV="1">
            <a:off x="7179141" y="2825901"/>
            <a:ext cx="669459" cy="69699"/>
          </a:xfrm>
          <a:prstGeom prst="line">
            <a:avLst/>
          </a:prstGeom>
          <a:solidFill>
            <a:schemeClr val="accent1"/>
          </a:solidFill>
          <a:ln w="57150" cap="flat" cmpd="sng" algn="ctr">
            <a:solidFill>
              <a:srgbClr val="FF0000"/>
            </a:solidFill>
            <a:prstDash val="solid"/>
            <a:round/>
            <a:headEnd type="none" w="med" len="med"/>
            <a:tailEnd type="none" w="med" len="med"/>
          </a:ln>
          <a:effectLst>
            <a:glow rad="50800">
              <a:schemeClr val="bg1">
                <a:alpha val="40000"/>
              </a:schemeClr>
            </a:glow>
          </a:effectLst>
        </p:spPr>
      </p:cxnSp>
      <p:cxnSp>
        <p:nvCxnSpPr>
          <p:cNvPr id="32" name="Straight Connector 31" descr="connector"/>
          <p:cNvCxnSpPr/>
          <p:nvPr/>
        </p:nvCxnSpPr>
        <p:spPr bwMode="auto">
          <a:xfrm>
            <a:off x="1295400" y="4038600"/>
            <a:ext cx="2747009" cy="762000"/>
          </a:xfrm>
          <a:prstGeom prst="line">
            <a:avLst/>
          </a:prstGeom>
          <a:solidFill>
            <a:schemeClr val="accent1"/>
          </a:solidFill>
          <a:ln w="73025" cap="flat" cmpd="sng" algn="ctr">
            <a:gradFill>
              <a:gsLst>
                <a:gs pos="78000">
                  <a:srgbClr val="FF0000"/>
                </a:gs>
                <a:gs pos="0">
                  <a:srgbClr val="FF0000">
                    <a:alpha val="0"/>
                  </a:srgbClr>
                </a:gs>
                <a:gs pos="100000">
                  <a:srgbClr val="FF0000"/>
                </a:gs>
              </a:gsLst>
              <a:lin ang="5400000" scaled="1"/>
            </a:gradFill>
            <a:prstDash val="solid"/>
            <a:round/>
            <a:headEnd type="none" w="med" len="med"/>
            <a:tailEnd type="none" w="med" len="med"/>
          </a:ln>
          <a:effectLst>
            <a:softEdge rad="12700"/>
          </a:effectLst>
        </p:spPr>
      </p:cxnSp>
      <p:grpSp>
        <p:nvGrpSpPr>
          <p:cNvPr id="13" name="Group 12" descr="slide number"/>
          <p:cNvGrpSpPr/>
          <p:nvPr/>
        </p:nvGrpSpPr>
        <p:grpSpPr>
          <a:xfrm>
            <a:off x="8522208" y="6258560"/>
            <a:ext cx="393192" cy="393192"/>
            <a:chOff x="8522208" y="6258560"/>
            <a:chExt cx="393192" cy="393192"/>
          </a:xfrm>
        </p:grpSpPr>
        <p:sp>
          <p:nvSpPr>
            <p:cNvPr id="14" name="Oval 13" descr="oval"/>
            <p:cNvSpPr/>
            <p:nvPr/>
          </p:nvSpPr>
          <p:spPr>
            <a:xfrm>
              <a:off x="8522208" y="6258560"/>
              <a:ext cx="393192" cy="393192"/>
            </a:xfrm>
            <a:prstGeom prst="ellipse">
              <a:avLst/>
            </a:prstGeom>
            <a:blipFill dpi="0" rotWithShape="1">
              <a:blip r:embed="rId11">
                <a:duotone>
                  <a:schemeClr val="bg2">
                    <a:shade val="45000"/>
                    <a:satMod val="135000"/>
                  </a:schemeClr>
                  <a:prstClr val="white"/>
                </a:duotone>
                <a:extLst>
                  <a:ext uri="{BEBA8EAE-BF5A-486C-A8C5-ECC9F3942E4B}">
                    <a14:imgProps xmlns:a14="http://schemas.microsoft.com/office/drawing/2010/main">
                      <a14:imgLayer r:embed="rId12">
                        <a14:imgEffect>
                          <a14:saturation sat="95000"/>
                        </a14:imgEffect>
                      </a14:imgLayer>
                    </a14:imgProps>
                  </a:ext>
                  <a:ext uri="{28A0092B-C50C-407E-A947-70E740481C1C}">
                    <a14:useLocalDpi xmlns:a14="http://schemas.microsoft.com/office/drawing/2010/main" val="0"/>
                  </a:ext>
                </a:extLst>
              </a:blip>
              <a:srcRect/>
              <a:tile tx="0" ty="0" sx="85000" sy="85000" flip="none" algn="tl"/>
            </a:blipFill>
            <a:ln w="25400" cap="flat" cmpd="sng" algn="ctr">
              <a:noFill/>
              <a:prstDash val="solid"/>
            </a:ln>
            <a:effectLst/>
          </p:spPr>
        </p:sp>
        <p:sp>
          <p:nvSpPr>
            <p:cNvPr id="16" name="Oval 15"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7" name="Rectangle 16" descr="slide number"/>
          <p:cNvSpPr/>
          <p:nvPr/>
        </p:nvSpPr>
        <p:spPr>
          <a:xfrm>
            <a:off x="8556901" y="6324351"/>
            <a:ext cx="323808" cy="261610"/>
          </a:xfrm>
          <a:prstGeom prst="rect">
            <a:avLst/>
          </a:prstGeom>
        </p:spPr>
        <p:txBody>
          <a:bodyPr wrap="none">
            <a:spAutoFit/>
          </a:bodyPr>
          <a:lstStyle/>
          <a:p>
            <a:pPr algn="ctr"/>
            <a:fld id="{9F99231C-3A8C-4D81-8AB7-B75065FDFC13}"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68</a:t>
            </a:fld>
            <a:endParaRPr lang="en-US" dirty="0"/>
          </a:p>
        </p:txBody>
      </p:sp>
    </p:spTree>
    <p:extLst>
      <p:ext uri="{BB962C8B-B14F-4D97-AF65-F5344CB8AC3E}">
        <p14:creationId xmlns:p14="http://schemas.microsoft.com/office/powerpoint/2010/main" val="17349743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re engine inspec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23" y="0"/>
            <a:ext cx="9086553" cy="6858000"/>
          </a:xfrm>
          <a:prstGeom prst="rect">
            <a:avLst/>
          </a:prstGeom>
        </p:spPr>
      </p:pic>
      <p:sp>
        <p:nvSpPr>
          <p:cNvPr id="14339" name="Rectangle 3"/>
          <p:cNvSpPr>
            <a:spLocks noGrp="1" noChangeArrowheads="1"/>
          </p:cNvSpPr>
          <p:nvPr>
            <p:ph type="ctrTitle"/>
          </p:nvPr>
        </p:nvSpPr>
        <p:spPr>
          <a:xfrm>
            <a:off x="0" y="1044575"/>
            <a:ext cx="9144000" cy="1470025"/>
          </a:xfrm>
          <a:effectLst>
            <a:glow rad="63500">
              <a:schemeClr val="accent2">
                <a:satMod val="175000"/>
                <a:alpha val="40000"/>
              </a:schemeClr>
            </a:glow>
            <a:outerShdw dist="38100" dir="2700000" algn="ctr" rotWithShape="0">
              <a:schemeClr val="bg1"/>
            </a:outerShdw>
          </a:effectLst>
        </p:spPr>
        <p:txBody>
          <a:bodyPr/>
          <a:lstStyle/>
          <a:p>
            <a:r>
              <a:rPr lang="en-US" sz="10000" dirty="0">
                <a:solidFill>
                  <a:schemeClr val="bg1"/>
                </a:solidFill>
                <a:effectLst>
                  <a:glow rad="63500">
                    <a:schemeClr val="tx1">
                      <a:alpha val="50000"/>
                    </a:schemeClr>
                  </a:glow>
                </a:effectLst>
                <a:latin typeface="Roboto Medium" panose="02000000000000000000" pitchFamily="2" charset="0"/>
                <a:ea typeface="Roboto Medium" panose="02000000000000000000" pitchFamily="2" charset="0"/>
              </a:rPr>
              <a:t>Fire Engine Inspection</a:t>
            </a:r>
          </a:p>
        </p:txBody>
      </p:sp>
      <p:grpSp>
        <p:nvGrpSpPr>
          <p:cNvPr id="3" name="Group 2"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val="0"/>
                  </a:ext>
                </a:extLst>
              </a:blip>
              <a:srcRect/>
              <a:tile tx="0" ty="0" sx="85000" sy="85000" flip="none" algn="tl"/>
            </a:blipFill>
            <a:ln w="25400" cap="flat" cmpd="sng" algn="ctr">
              <a:noFill/>
              <a:prstDash val="solid"/>
            </a:ln>
            <a:effectLst/>
          </p:spPr>
        </p:sp>
        <p:sp>
          <p:nvSpPr>
            <p:cNvPr id="6" name="Oval 5"/>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descr="slide number"/>
          <p:cNvSpPr/>
          <p:nvPr userDrawn="1"/>
        </p:nvSpPr>
        <p:spPr>
          <a:xfrm>
            <a:off x="8591686" y="6324351"/>
            <a:ext cx="254237" cy="261610"/>
          </a:xfrm>
          <a:prstGeom prst="rect">
            <a:avLst/>
          </a:prstGeom>
        </p:spPr>
        <p:txBody>
          <a:bodyPr wrap="none">
            <a:spAutoFit/>
          </a:bodyPr>
          <a:lstStyle/>
          <a:p>
            <a:pPr algn="ctr"/>
            <a:fld id="{7BBAD3F2-122B-471E-8292-3FF2D9EAD7DC}"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7</a:t>
            </a:fld>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t>Inspection Walk-Around</a:t>
            </a:r>
            <a:endParaRPr lang="en-US" dirty="0"/>
          </a:p>
        </p:txBody>
      </p:sp>
      <p:pic>
        <p:nvPicPr>
          <p:cNvPr id="5" name="Picture 4" descr="Inspection walk-around schematic"/>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920" y="1672909"/>
            <a:ext cx="8852159" cy="510889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Approach the engine from the front"/>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19130"/>
            <a:ext cx="9119247" cy="68388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410" name="Rectangle 2"/>
          <p:cNvSpPr>
            <a:spLocks noGrp="1" noChangeArrowheads="1"/>
          </p:cNvSpPr>
          <p:nvPr>
            <p:ph type="title"/>
          </p:nvPr>
        </p:nvSpPr>
        <p:spPr>
          <a:xfrm>
            <a:off x="457200" y="0"/>
            <a:ext cx="8229600" cy="838200"/>
          </a:xfrm>
        </p:spPr>
        <p:txBody>
          <a:bodyPr/>
          <a:lstStyle/>
          <a:p>
            <a:r>
              <a:rPr lang="en-US" sz="6000" dirty="0">
                <a:effectLst>
                  <a:glow rad="63500">
                    <a:schemeClr val="tx1">
                      <a:alpha val="43000"/>
                    </a:schemeClr>
                  </a:glow>
                </a:effectLst>
              </a:rPr>
              <a:t>Approach</a:t>
            </a:r>
          </a:p>
        </p:txBody>
      </p:sp>
      <p:grpSp>
        <p:nvGrpSpPr>
          <p:cNvPr id="4" name="Group 3"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val="0"/>
                  </a:ext>
                </a:extLst>
              </a:blip>
              <a:srcRect/>
              <a:tile tx="0" ty="0" sx="85000" sy="85000" flip="none" algn="tl"/>
            </a:blipFill>
            <a:ln w="25400" cap="flat" cmpd="sng" algn="ctr">
              <a:noFill/>
              <a:prstDash val="solid"/>
            </a:ln>
            <a:effectLst/>
          </p:spPr>
        </p:sp>
        <p:sp>
          <p:nvSpPr>
            <p:cNvPr id="7" name="Oval 6"/>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p:cNvSpPr/>
          <p:nvPr/>
        </p:nvSpPr>
        <p:spPr>
          <a:xfrm>
            <a:off x="8547924" y="6324351"/>
            <a:ext cx="341760" cy="261610"/>
          </a:xfrm>
          <a:prstGeom prst="rect">
            <a:avLst/>
          </a:prstGeom>
        </p:spPr>
        <p:txBody>
          <a:bodyPr wrap="none">
            <a:spAutoFit/>
          </a:bodyPr>
          <a:lstStyle/>
          <a:p>
            <a:pPr algn="ctr"/>
            <a:fld id="{1AE66701-7632-49DE-B235-042F18236258}" type="slidenum">
              <a:rPr lang="en-US" sz="1100" smtClean="0">
                <a:solidFill>
                  <a:schemeClr val="bg1"/>
                </a:solidFill>
              </a:rPr>
              <a:t>9</a:t>
            </a:fld>
            <a:endParaRPr lang="en-US" sz="1100" dirty="0">
              <a:solidFill>
                <a:schemeClr val="bg1"/>
              </a:solidFill>
            </a:endParaRPr>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D6652020581F4AAFEC247DDFD43C06" ma:contentTypeVersion="2" ma:contentTypeDescription="Create a new document." ma:contentTypeScope="" ma:versionID="5a328d6fc7b0f8b4010254549e87812a">
  <xsd:schema xmlns:xsd="http://www.w3.org/2001/XMLSchema" xmlns:xs="http://www.w3.org/2001/XMLSchema" xmlns:p="http://schemas.microsoft.com/office/2006/metadata/properties" xmlns:ns2="6dc33cb6-6e53-400e-a50b-7d10ab5b0f80" targetNamespace="http://schemas.microsoft.com/office/2006/metadata/properties" ma:root="true" ma:fieldsID="63d12a00ee4cf5b63b0850246bd16b37" ns2:_="">
    <xsd:import namespace="6dc33cb6-6e53-400e-a50b-7d10ab5b0f80"/>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c33cb6-6e53-400e-a50b-7d10ab5b0f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935FCB4-2ECB-46F1-B2C5-161FDAF287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c33cb6-6e53-400e-a50b-7d10ab5b0f8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98F3540-293B-4FE6-B141-5036AAAF8BA5}">
  <ds:schemaRefs>
    <ds:schemaRef ds:uri="http://schemas.microsoft.com/sharepoint/v3/contenttype/forms"/>
  </ds:schemaRefs>
</ds:datastoreItem>
</file>

<file path=customXml/itemProps3.xml><?xml version="1.0" encoding="utf-8"?>
<ds:datastoreItem xmlns:ds="http://schemas.openxmlformats.org/officeDocument/2006/customXml" ds:itemID="{F2511172-CDAF-488B-B334-894C68FEC6E1}">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10685</TotalTime>
  <Words>4461</Words>
  <Application>Microsoft Office PowerPoint</Application>
  <PresentationFormat>On-screen Show (4:3)</PresentationFormat>
  <Paragraphs>512</Paragraphs>
  <Slides>68</Slides>
  <Notes>68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68</vt:i4>
      </vt:variant>
    </vt:vector>
  </HeadingPairs>
  <TitlesOfParts>
    <vt:vector size="73" baseType="lpstr">
      <vt:lpstr>Arial</vt:lpstr>
      <vt:lpstr>Roboto</vt:lpstr>
      <vt:lpstr>Roboto Medium</vt:lpstr>
      <vt:lpstr>Wingdings</vt:lpstr>
      <vt:lpstr>Default Design</vt:lpstr>
      <vt:lpstr>Fire Engine Maintenance</vt:lpstr>
      <vt:lpstr>Objectives</vt:lpstr>
      <vt:lpstr>FEMPR</vt:lpstr>
      <vt:lpstr>What is it?</vt:lpstr>
      <vt:lpstr>Items that need to be recorded in the FEMPR are:</vt:lpstr>
      <vt:lpstr>FEMPR as an  Information Resource</vt:lpstr>
      <vt:lpstr>Fire Engine Inspection</vt:lpstr>
      <vt:lpstr>Inspection Walk-Around</vt:lpstr>
      <vt:lpstr>Approach</vt:lpstr>
      <vt:lpstr>Hood</vt:lpstr>
      <vt:lpstr>Engine Oil</vt:lpstr>
      <vt:lpstr>Power Steering Fluid</vt:lpstr>
      <vt:lpstr>Fuel Filter</vt:lpstr>
      <vt:lpstr>Fuel/Water Separator</vt:lpstr>
      <vt:lpstr>Automatic Transmission Fluid</vt:lpstr>
      <vt:lpstr>Fan and Fan Belts</vt:lpstr>
      <vt:lpstr>Driver Side Front Tire  Rim, Hub and Suspension</vt:lpstr>
      <vt:lpstr>Tires</vt:lpstr>
      <vt:lpstr>Tire Information</vt:lpstr>
      <vt:lpstr>Leaf Springs &amp; Mounts</vt:lpstr>
      <vt:lpstr>Shock Absorber</vt:lpstr>
      <vt:lpstr>Steering Components</vt:lpstr>
      <vt:lpstr>Tie Rods and Sway Bars</vt:lpstr>
      <vt:lpstr>Front Bumper and Wheel Chocks</vt:lpstr>
      <vt:lpstr>Coolant</vt:lpstr>
      <vt:lpstr>Radiator/Cooling</vt:lpstr>
      <vt:lpstr>Cleaning the Radiator</vt:lpstr>
      <vt:lpstr>Radiator</vt:lpstr>
      <vt:lpstr>Air Filters</vt:lpstr>
      <vt:lpstr>Air Filter Restriction Gauge</vt:lpstr>
      <vt:lpstr>Hoses</vt:lpstr>
      <vt:lpstr>Passenger Side Front Tire, Rim, Hub and Suspension</vt:lpstr>
      <vt:lpstr>Fuel Tank and Brackets</vt:lpstr>
      <vt:lpstr>Passenger Side Door(s)</vt:lpstr>
      <vt:lpstr>Passenger Side General Condition</vt:lpstr>
      <vt:lpstr>Passenger Side Undercarriage</vt:lpstr>
      <vt:lpstr>Exhaust</vt:lpstr>
      <vt:lpstr>Passenger Side Rear Tire, Hub, and Suspension</vt:lpstr>
      <vt:lpstr>Rear Undercarriage</vt:lpstr>
      <vt:lpstr>Vehicle Rear</vt:lpstr>
      <vt:lpstr>Top Deck, Handrails, and Steps</vt:lpstr>
      <vt:lpstr>Driver Side General Condition</vt:lpstr>
      <vt:lpstr>Driver Side Rear Tire, Rim, Hub and Suspension</vt:lpstr>
      <vt:lpstr>Driver Side Undercarriage</vt:lpstr>
      <vt:lpstr>Air Tanks and Lines</vt:lpstr>
      <vt:lpstr>Batteries</vt:lpstr>
      <vt:lpstr>Fuse/Electrical Panels</vt:lpstr>
      <vt:lpstr>Electric Circuit Box</vt:lpstr>
      <vt:lpstr>Rear Electrical Junction Terminal</vt:lpstr>
      <vt:lpstr>Driver Side Door(s)</vt:lpstr>
      <vt:lpstr>Wheel Chocks</vt:lpstr>
      <vt:lpstr>Inside Cab</vt:lpstr>
      <vt:lpstr>Lights and Signals</vt:lpstr>
      <vt:lpstr>Mirrors, Windows, &amp; Wipers</vt:lpstr>
      <vt:lpstr>Gauges and Switches</vt:lpstr>
      <vt:lpstr>District Mobile Radio,  Siren, &amp; PA</vt:lpstr>
      <vt:lpstr>Horn and Backup Alarm</vt:lpstr>
      <vt:lpstr>Seat Belts</vt:lpstr>
      <vt:lpstr>Heater and A/C</vt:lpstr>
      <vt:lpstr>Log Book/Accident Forms</vt:lpstr>
      <vt:lpstr>Fire Extinguisher</vt:lpstr>
      <vt:lpstr>First Aid Kit(s)</vt:lpstr>
      <vt:lpstr>DOT Warning Triangle Kit</vt:lpstr>
      <vt:lpstr>Jack and Lug Wrench</vt:lpstr>
      <vt:lpstr>Brakes</vt:lpstr>
      <vt:lpstr>Parking Brake</vt:lpstr>
      <vt:lpstr>Service Brakes</vt:lpstr>
      <vt:lpstr>Hydraulic Brake Check</vt:lpstr>
    </vt:vector>
  </TitlesOfParts>
  <Company>Bureau of Land Management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1B - Vehicle Inspections</dc:title>
  <dc:subject>Engine Operator (ENOP) Training</dc:subject>
  <dc:creator>BLM Fire Training Unit</dc:creator>
  <cp:keywords>ENOP, engine operator</cp:keywords>
  <cp:lastModifiedBy>Ascherfeld, Sheri L</cp:lastModifiedBy>
  <cp:revision>682</cp:revision>
  <cp:lastPrinted>2018-03-26T22:58:39Z</cp:lastPrinted>
  <dcterms:created xsi:type="dcterms:W3CDTF">2006-05-15T15:54:08Z</dcterms:created>
  <dcterms:modified xsi:type="dcterms:W3CDTF">2021-03-25T19:47:09Z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0x01010059D6652020581F4AAFEC247DDFD43C06</vt:lpwstr>
  </property>
</Properties>
</file>