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9"/>
  </p:notesMasterIdLst>
  <p:handoutMasterIdLst>
    <p:handoutMasterId r:id="rId100"/>
  </p:handoutMasterIdLst>
  <p:sldIdLst>
    <p:sldId id="259" r:id="rId5"/>
    <p:sldId id="260" r:id="rId6"/>
    <p:sldId id="352" r:id="rId7"/>
    <p:sldId id="354" r:id="rId8"/>
    <p:sldId id="353" r:id="rId9"/>
    <p:sldId id="355" r:id="rId10"/>
    <p:sldId id="261" r:id="rId11"/>
    <p:sldId id="263" r:id="rId12"/>
    <p:sldId id="264" r:id="rId13"/>
    <p:sldId id="266" r:id="rId14"/>
    <p:sldId id="267" r:id="rId15"/>
    <p:sldId id="268" r:id="rId16"/>
    <p:sldId id="269" r:id="rId17"/>
    <p:sldId id="270" r:id="rId18"/>
    <p:sldId id="271" r:id="rId19"/>
    <p:sldId id="272" r:id="rId20"/>
    <p:sldId id="273" r:id="rId21"/>
    <p:sldId id="370" r:id="rId22"/>
    <p:sldId id="360" r:id="rId23"/>
    <p:sldId id="275" r:id="rId24"/>
    <p:sldId id="276" r:id="rId25"/>
    <p:sldId id="361" r:id="rId26"/>
    <p:sldId id="277" r:id="rId27"/>
    <p:sldId id="278" r:id="rId28"/>
    <p:sldId id="279" r:id="rId29"/>
    <p:sldId id="350" r:id="rId30"/>
    <p:sldId id="362" r:id="rId31"/>
    <p:sldId id="358" r:id="rId32"/>
    <p:sldId id="280" r:id="rId33"/>
    <p:sldId id="281" r:id="rId34"/>
    <p:sldId id="282" r:id="rId35"/>
    <p:sldId id="283" r:id="rId36"/>
    <p:sldId id="359" r:id="rId37"/>
    <p:sldId id="286" r:id="rId38"/>
    <p:sldId id="287" r:id="rId39"/>
    <p:sldId id="288" r:id="rId40"/>
    <p:sldId id="290" r:id="rId41"/>
    <p:sldId id="291" r:id="rId42"/>
    <p:sldId id="294" r:id="rId43"/>
    <p:sldId id="292" r:id="rId44"/>
    <p:sldId id="293" r:id="rId45"/>
    <p:sldId id="295" r:id="rId46"/>
    <p:sldId id="296" r:id="rId47"/>
    <p:sldId id="297" r:id="rId48"/>
    <p:sldId id="298" r:id="rId49"/>
    <p:sldId id="299" r:id="rId50"/>
    <p:sldId id="300" r:id="rId51"/>
    <p:sldId id="302" r:id="rId52"/>
    <p:sldId id="303" r:id="rId53"/>
    <p:sldId id="304" r:id="rId54"/>
    <p:sldId id="305" r:id="rId55"/>
    <p:sldId id="306" r:id="rId56"/>
    <p:sldId id="307" r:id="rId57"/>
    <p:sldId id="308" r:id="rId58"/>
    <p:sldId id="309" r:id="rId59"/>
    <p:sldId id="310" r:id="rId60"/>
    <p:sldId id="313" r:id="rId61"/>
    <p:sldId id="314" r:id="rId62"/>
    <p:sldId id="315" r:id="rId63"/>
    <p:sldId id="316" r:id="rId64"/>
    <p:sldId id="317" r:id="rId65"/>
    <p:sldId id="318" r:id="rId66"/>
    <p:sldId id="319" r:id="rId67"/>
    <p:sldId id="320" r:id="rId68"/>
    <p:sldId id="322" r:id="rId69"/>
    <p:sldId id="323" r:id="rId70"/>
    <p:sldId id="378" r:id="rId71"/>
    <p:sldId id="379" r:id="rId72"/>
    <p:sldId id="380" r:id="rId73"/>
    <p:sldId id="324" r:id="rId74"/>
    <p:sldId id="327" r:id="rId75"/>
    <p:sldId id="371" r:id="rId76"/>
    <p:sldId id="377" r:id="rId77"/>
    <p:sldId id="372" r:id="rId78"/>
    <p:sldId id="373" r:id="rId79"/>
    <p:sldId id="374" r:id="rId80"/>
    <p:sldId id="375" r:id="rId81"/>
    <p:sldId id="376" r:id="rId82"/>
    <p:sldId id="329" r:id="rId83"/>
    <p:sldId id="330" r:id="rId84"/>
    <p:sldId id="363" r:id="rId85"/>
    <p:sldId id="364" r:id="rId86"/>
    <p:sldId id="365" r:id="rId87"/>
    <p:sldId id="366" r:id="rId88"/>
    <p:sldId id="367" r:id="rId89"/>
    <p:sldId id="368" r:id="rId90"/>
    <p:sldId id="369" r:id="rId91"/>
    <p:sldId id="332" r:id="rId92"/>
    <p:sldId id="321" r:id="rId93"/>
    <p:sldId id="334" r:id="rId94"/>
    <p:sldId id="335" r:id="rId95"/>
    <p:sldId id="336" r:id="rId96"/>
    <p:sldId id="337" r:id="rId97"/>
    <p:sldId id="381" r:id="rId98"/>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orient="horz" pos="864">
          <p15:clr>
            <a:srgbClr val="A4A3A4"/>
          </p15:clr>
        </p15:guide>
        <p15:guide id="3" orient="horz" pos="4176">
          <p15:clr>
            <a:srgbClr val="A4A3A4"/>
          </p15:clr>
        </p15:guide>
        <p15:guide id="4" orient="horz" pos="1296">
          <p15:clr>
            <a:srgbClr val="A4A3A4"/>
          </p15:clr>
        </p15:guide>
        <p15:guide id="5" pos="2880">
          <p15:clr>
            <a:srgbClr val="A4A3A4"/>
          </p15:clr>
        </p15:guide>
        <p15:guide id="6" pos="5616">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3232FF"/>
    <a:srgbClr val="0000FF"/>
    <a:srgbClr val="00FF00"/>
    <a:srgbClr val="1E1EFF"/>
    <a:srgbClr val="2004EC"/>
    <a:srgbClr val="FF0000"/>
    <a:srgbClr val="FF4B4B"/>
    <a:srgbClr val="FF9225"/>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66556" autoAdjust="0"/>
  </p:normalViewPr>
  <p:slideViewPr>
    <p:cSldViewPr showGuides="1">
      <p:cViewPr varScale="1">
        <p:scale>
          <a:sx n="36" d="100"/>
          <a:sy n="36" d="100"/>
        </p:scale>
        <p:origin x="1413" y="18"/>
      </p:cViewPr>
      <p:guideLst>
        <p:guide orient="horz" pos="2112"/>
        <p:guide orient="horz" pos="864"/>
        <p:guide orient="horz" pos="4176"/>
        <p:guide orient="horz" pos="1296"/>
        <p:guide pos="2880"/>
        <p:guide pos="5616"/>
      </p:guideLst>
    </p:cSldViewPr>
  </p:slideViewPr>
  <p:outlineViewPr>
    <p:cViewPr>
      <p:scale>
        <a:sx n="33" d="100"/>
        <a:sy n="33" d="100"/>
      </p:scale>
      <p:origin x="0" y="-23367"/>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45" d="100"/>
          <a:sy n="45" d="100"/>
        </p:scale>
        <p:origin x="2694" y="2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ftr" sz="quarter" idx="2"/>
          </p:nvPr>
        </p:nvSpPr>
        <p:spPr bwMode="auto">
          <a:xfrm>
            <a:off x="1"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defRPr sz="1200" b="0"/>
            </a:lvl1pPr>
          </a:lstStyle>
          <a:p>
            <a:endParaRPr lang="en-US"/>
          </a:p>
        </p:txBody>
      </p:sp>
      <p:sp>
        <p:nvSpPr>
          <p:cNvPr id="6149" name="Rectangle 5"/>
          <p:cNvSpPr>
            <a:spLocks noGrp="1" noChangeArrowheads="1"/>
          </p:cNvSpPr>
          <p:nvPr>
            <p:ph type="sldNum" sz="quarter" idx="3"/>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E6406D1B-2E84-4E48-B699-6230592E532E}"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265113" y="257175"/>
            <a:ext cx="6770687" cy="5076825"/>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309794" y="5562600"/>
            <a:ext cx="6693974" cy="3886200"/>
          </a:xfrm>
          <a:prstGeom prst="rect">
            <a:avLst/>
          </a:prstGeom>
          <a:noFill/>
          <a:ln w="9525">
            <a:noFill/>
            <a:miter lim="800000"/>
            <a:headEnd/>
            <a:tailEnd/>
          </a:ln>
          <a:effectLst/>
        </p:spPr>
        <p:txBody>
          <a:bodyPr vert="horz" wrap="square" lIns="94679" tIns="47340" rIns="94679" bIns="473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71" name="Rectangle 7"/>
          <p:cNvSpPr>
            <a:spLocks noGrp="1" noChangeArrowheads="1"/>
          </p:cNvSpPr>
          <p:nvPr>
            <p:ph type="sldNum" sz="quarter" idx="5"/>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365413E0-04AA-4F19-81FF-B377A549C9A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eb.blm.gov/internal/fire/fire_ops/nfep.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a:t>
            </a:fld>
            <a:endParaRPr lang="en-US"/>
          </a:p>
        </p:txBody>
      </p:sp>
    </p:spTree>
    <p:extLst>
      <p:ext uri="{BB962C8B-B14F-4D97-AF65-F5344CB8AC3E}">
        <p14:creationId xmlns:p14="http://schemas.microsoft.com/office/powerpoint/2010/main" val="3626369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Hood and Hood Latches</a:t>
            </a:r>
          </a:p>
          <a:p>
            <a:pPr marL="171450" indent="-171450">
              <a:buFont typeface="Arial" panose="020B0604020202020204" pitchFamily="34" charset="0"/>
              <a:buChar char="•"/>
            </a:pPr>
            <a:r>
              <a:rPr lang="en-US" dirty="0"/>
              <a:t>Check the springs, hinges, stops, and hood latches.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Weathering of rubber latches can cause latch failure.</a:t>
            </a:r>
          </a:p>
          <a:p>
            <a:pPr marL="171450" indent="-171450">
              <a:buFont typeface="Arial" panose="020B0604020202020204" pitchFamily="34" charset="0"/>
              <a:buChar char="•"/>
            </a:pPr>
            <a:r>
              <a:rPr lang="en-US" dirty="0"/>
              <a:t>Ensure the hood is in the closed and latched position when finished with the inspection.</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10</a:t>
            </a:fld>
            <a:endParaRPr lang="en-US"/>
          </a:p>
        </p:txBody>
      </p:sp>
    </p:spTree>
    <p:extLst>
      <p:ext uri="{BB962C8B-B14F-4D97-AF65-F5344CB8AC3E}">
        <p14:creationId xmlns:p14="http://schemas.microsoft.com/office/powerpoint/2010/main" val="318594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Oil</a:t>
            </a:r>
          </a:p>
          <a:p>
            <a:pPr marL="171450" indent="-171450">
              <a:buFont typeface="Arial" panose="020B0604020202020204" pitchFamily="34" charset="0"/>
              <a:buChar char="•"/>
            </a:pPr>
            <a:r>
              <a:rPr lang="en-US" dirty="0"/>
              <a:t>With the engine on level ground, check oil level; add additional oil if needed. </a:t>
            </a:r>
          </a:p>
          <a:p>
            <a:pPr marL="628650" lvl="1" indent="-171450">
              <a:buFont typeface="Wingdings" panose="05000000000000000000" pitchFamily="2" charset="2"/>
              <a:buChar char="§"/>
            </a:pPr>
            <a:r>
              <a:rPr lang="en-US" dirty="0"/>
              <a:t>Low oil levels will cause excessive wear on internal engine parts resulting in a shortened engine life.</a:t>
            </a:r>
          </a:p>
          <a:p>
            <a:pPr marL="628650" lvl="1" indent="-171450">
              <a:buFont typeface="Wingdings" panose="05000000000000000000" pitchFamily="2" charset="2"/>
              <a:buChar char="§"/>
            </a:pPr>
            <a:r>
              <a:rPr lang="en-US" dirty="0"/>
              <a:t>Increases in oil levels (dipstick reading) between daily PM checks could indicate an internal fuel/coolant leak.</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11</a:t>
            </a:fld>
            <a:endParaRPr lang="en-US"/>
          </a:p>
        </p:txBody>
      </p:sp>
    </p:spTree>
    <p:extLst>
      <p:ext uri="{BB962C8B-B14F-4D97-AF65-F5344CB8AC3E}">
        <p14:creationId xmlns:p14="http://schemas.microsoft.com/office/powerpoint/2010/main" val="161509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Power Steering Fluid Level and Hoses</a:t>
            </a:r>
          </a:p>
          <a:p>
            <a:r>
              <a:rPr lang="en-US" dirty="0"/>
              <a:t>The power steering system is a closed system, meaning it should not use or lose any fluid. </a:t>
            </a:r>
          </a:p>
          <a:p>
            <a:pPr marL="171450" indent="-171450">
              <a:buFont typeface="Arial" panose="020B0604020202020204" pitchFamily="34" charset="0"/>
              <a:buChar char="•"/>
            </a:pPr>
            <a:r>
              <a:rPr lang="en-US" dirty="0"/>
              <a:t>If the</a:t>
            </a:r>
            <a:r>
              <a:rPr lang="en-US" baseline="0" dirty="0"/>
              <a:t> fluid levels are low</a:t>
            </a:r>
            <a:r>
              <a:rPr lang="en-US" dirty="0"/>
              <a:t>, add fluid and thoroughly check the system for leaks.</a:t>
            </a:r>
          </a:p>
          <a:p>
            <a:pPr marL="628650" lvl="1" indent="-171450">
              <a:buFont typeface="Wingdings" panose="05000000000000000000" pitchFamily="2" charset="2"/>
              <a:buChar char="§"/>
            </a:pPr>
            <a:r>
              <a:rPr lang="en-US" dirty="0"/>
              <a:t>Low levels can overheat the pump and/or cause steering failure.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12</a:t>
            </a:fld>
            <a:endParaRPr lang="en-US"/>
          </a:p>
        </p:txBody>
      </p:sp>
    </p:spTree>
    <p:extLst>
      <p:ext uri="{BB962C8B-B14F-4D97-AF65-F5344CB8AC3E}">
        <p14:creationId xmlns:p14="http://schemas.microsoft.com/office/powerpoint/2010/main" val="26902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i="0" u="sng" dirty="0"/>
              <a:t>Fuel Filter</a:t>
            </a:r>
          </a:p>
          <a:p>
            <a:r>
              <a:rPr lang="en-US" dirty="0"/>
              <a:t>Engines may have more than one fuel filter. On most Type 6 engines, the fuel filter and water separator are one component. </a:t>
            </a:r>
          </a:p>
          <a:p>
            <a:r>
              <a:rPr lang="en-US" b="1" i="1" dirty="0"/>
              <a:t>(Refer to the fuel/water separator</a:t>
            </a:r>
            <a:r>
              <a:rPr lang="en-US" b="1" i="1" baseline="0" dirty="0"/>
              <a:t> section for inspection information.)</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13</a:t>
            </a:fld>
            <a:endParaRPr lang="en-US"/>
          </a:p>
        </p:txBody>
      </p:sp>
    </p:spTree>
    <p:extLst>
      <p:ext uri="{BB962C8B-B14F-4D97-AF65-F5344CB8AC3E}">
        <p14:creationId xmlns:p14="http://schemas.microsoft.com/office/powerpoint/2010/main" val="238088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Fuel/Water Separator</a:t>
            </a:r>
          </a:p>
          <a:p>
            <a:r>
              <a:rPr lang="en-US" dirty="0"/>
              <a:t>Water can severely damage components within the fuel injection system.</a:t>
            </a:r>
          </a:p>
          <a:p>
            <a:pPr marL="171450" indent="-171450">
              <a:buFont typeface="Arial" panose="020B0604020202020204" pitchFamily="34" charset="0"/>
              <a:buChar char="•"/>
            </a:pPr>
            <a:r>
              <a:rPr lang="en-US" dirty="0"/>
              <a:t>Ensure there are no leaks.</a:t>
            </a:r>
          </a:p>
          <a:p>
            <a:pPr marL="171450" indent="-171450">
              <a:buFont typeface="Arial" panose="020B0604020202020204" pitchFamily="34" charset="0"/>
              <a:buChar char="•"/>
            </a:pPr>
            <a:r>
              <a:rPr lang="en-US" dirty="0"/>
              <a:t>Drain at standard intervals or follow manufacturer’s recommendations.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14</a:t>
            </a:fld>
            <a:endParaRPr lang="en-US"/>
          </a:p>
        </p:txBody>
      </p:sp>
    </p:spTree>
    <p:extLst>
      <p:ext uri="{BB962C8B-B14F-4D97-AF65-F5344CB8AC3E}">
        <p14:creationId xmlns:p14="http://schemas.microsoft.com/office/powerpoint/2010/main" val="415076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Automatic Transmission Fluid</a:t>
            </a:r>
          </a:p>
          <a:p>
            <a:r>
              <a:rPr lang="en-US" dirty="0"/>
              <a:t>With the vehicle on level ground,</a:t>
            </a:r>
          </a:p>
          <a:p>
            <a:pPr marL="171450" indent="-171450">
              <a:buFont typeface="Arial" panose="020B0604020202020204" pitchFamily="34" charset="0"/>
              <a:buChar char="•"/>
            </a:pPr>
            <a:r>
              <a:rPr lang="en-US" dirty="0"/>
              <a:t>Ensure the transmission fluid level meets manufacturer's recommendations. </a:t>
            </a:r>
          </a:p>
          <a:p>
            <a:pPr marL="171450" indent="-171450">
              <a:buFont typeface="Arial" panose="020B0604020202020204" pitchFamily="34" charset="0"/>
              <a:buChar char="•"/>
            </a:pPr>
            <a:r>
              <a:rPr lang="en-US" dirty="0"/>
              <a:t>Ensure fluid is the correct consistency, color and does</a:t>
            </a:r>
            <a:r>
              <a:rPr lang="en-US" baseline="0" dirty="0"/>
              <a:t> not have a burnt smell</a:t>
            </a:r>
            <a:r>
              <a:rPr lang="en-US" dirty="0"/>
              <a:t>. </a:t>
            </a:r>
          </a:p>
          <a:p>
            <a:r>
              <a:rPr lang="en-US" dirty="0"/>
              <a:t>There are different procedures for checking the transmission fluid depending on manufacturer. </a:t>
            </a:r>
          </a:p>
          <a:p>
            <a:pPr marL="171450" indent="-171450">
              <a:buFont typeface="Arial" panose="020B0604020202020204" pitchFamily="34" charset="0"/>
              <a:buChar char="•"/>
            </a:pPr>
            <a:r>
              <a:rPr lang="en-US" dirty="0"/>
              <a:t>Some models need to be checked when the vehicle is off and the fluid is cold, some it needs to be running and at operating temperatures. </a:t>
            </a:r>
          </a:p>
          <a:p>
            <a:pPr marL="171450" indent="-171450">
              <a:buFont typeface="Arial" panose="020B0604020202020204" pitchFamily="34" charset="0"/>
              <a:buChar char="•"/>
            </a:pPr>
            <a:r>
              <a:rPr lang="en-US" dirty="0"/>
              <a:t>Check the vehicle operator's manual for the correct procedure for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15</a:t>
            </a:fld>
            <a:endParaRPr lang="en-US"/>
          </a:p>
        </p:txBody>
      </p:sp>
    </p:spTree>
    <p:extLst>
      <p:ext uri="{BB962C8B-B14F-4D97-AF65-F5344CB8AC3E}">
        <p14:creationId xmlns:p14="http://schemas.microsoft.com/office/powerpoint/2010/main" val="336144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Fan and Fan Belts</a:t>
            </a:r>
            <a:endParaRPr lang="en-US" u="sng" dirty="0"/>
          </a:p>
          <a:p>
            <a:pPr marL="171450" indent="-171450">
              <a:buFont typeface="Arial" panose="020B0604020202020204" pitchFamily="34" charset="0"/>
              <a:buChar char="•"/>
            </a:pPr>
            <a:r>
              <a:rPr lang="en-US" dirty="0"/>
              <a:t>Ensure the fan moves freely, has no cracks, and blades are tight.  </a:t>
            </a:r>
          </a:p>
          <a:p>
            <a:pPr marL="171450" indent="-171450">
              <a:buFont typeface="Arial" panose="020B0604020202020204" pitchFamily="34" charset="0"/>
              <a:buChar char="•"/>
            </a:pPr>
            <a:r>
              <a:rPr lang="en-US" dirty="0"/>
              <a:t>Look for chips where the fan may have contacted the shroud.</a:t>
            </a:r>
          </a:p>
          <a:p>
            <a:pPr marL="171450" indent="-171450">
              <a:buFont typeface="Arial" panose="020B0604020202020204" pitchFamily="34" charset="0"/>
              <a:buChar char="•"/>
            </a:pPr>
            <a:r>
              <a:rPr lang="en-US" dirty="0"/>
              <a:t>Check tension of belts.</a:t>
            </a:r>
          </a:p>
          <a:p>
            <a:pPr marL="628650" lvl="1" indent="-171450">
              <a:buFont typeface="Wingdings" panose="05000000000000000000" pitchFamily="2" charset="2"/>
              <a:buChar char="§"/>
            </a:pPr>
            <a:r>
              <a:rPr lang="en-US" dirty="0"/>
              <a:t>Some vehicles have a tensioner gauge built into the system.</a:t>
            </a:r>
          </a:p>
          <a:p>
            <a:pPr marL="171450" indent="-171450">
              <a:buFont typeface="Arial" panose="020B0604020202020204" pitchFamily="34" charset="0"/>
              <a:buChar char="•"/>
            </a:pPr>
            <a:r>
              <a:rPr lang="en-US" dirty="0"/>
              <a:t>Visually inspect belts for wear, frays, or cracks on the drive side of the belt.</a:t>
            </a:r>
          </a:p>
          <a:p>
            <a:pPr marL="628650" lvl="1" indent="-171450">
              <a:buFont typeface="Wingdings" panose="05000000000000000000" pitchFamily="2" charset="2"/>
              <a:buChar char="§"/>
            </a:pPr>
            <a:r>
              <a:rPr lang="en-US" dirty="0"/>
              <a:t>  Worn fan belts can brake without warning.</a:t>
            </a:r>
          </a:p>
          <a:p>
            <a:pPr marL="628650" lvl="1" indent="-171450">
              <a:buFont typeface="Wingdings" panose="05000000000000000000" pitchFamily="2" charset="2"/>
              <a:buChar char="§"/>
            </a:pPr>
            <a:r>
              <a:rPr lang="en-US" dirty="0"/>
              <a:t>  A loose belt can slip, causing steering,</a:t>
            </a:r>
            <a:r>
              <a:rPr lang="en-US" baseline="0" dirty="0"/>
              <a:t> </a:t>
            </a:r>
            <a:r>
              <a:rPr lang="en-US" dirty="0"/>
              <a:t>cooling, and charging 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16</a:t>
            </a:fld>
            <a:endParaRPr lang="en-US"/>
          </a:p>
        </p:txBody>
      </p:sp>
    </p:spTree>
    <p:extLst>
      <p:ext uri="{BB962C8B-B14F-4D97-AF65-F5344CB8AC3E}">
        <p14:creationId xmlns:p14="http://schemas.microsoft.com/office/powerpoint/2010/main" val="372740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Front Tire, Rim, Hub and Suspension</a:t>
            </a:r>
          </a:p>
          <a:p>
            <a:pPr marL="171450" indent="-171450">
              <a:buFont typeface="Arial" panose="020B0604020202020204" pitchFamily="34" charset="0"/>
              <a:buChar char="•"/>
            </a:pPr>
            <a:r>
              <a:rPr lang="en-US" dirty="0"/>
              <a:t>Ensure lug nuts are present and tight. </a:t>
            </a:r>
          </a:p>
          <a:p>
            <a:pPr marL="628650" lvl="1" indent="-171450">
              <a:buFont typeface="Wingdings" panose="05000000000000000000" pitchFamily="2" charset="2"/>
              <a:buChar char="§"/>
            </a:pPr>
            <a:r>
              <a:rPr lang="en-US" i="0" dirty="0"/>
              <a:t>Look for rust stains on steel wheels</a:t>
            </a:r>
            <a:r>
              <a:rPr lang="en-US" i="0" baseline="0" dirty="0"/>
              <a:t> and black streaks on aluminum wheels; stains indicate a loose lug nut.</a:t>
            </a:r>
            <a:endParaRPr lang="en-US" i="0" dirty="0"/>
          </a:p>
          <a:p>
            <a:pPr marL="628650" lvl="1" indent="-171450">
              <a:buFont typeface="Wingdings" panose="05000000000000000000" pitchFamily="2" charset="2"/>
              <a:buChar char="§"/>
            </a:pPr>
            <a:r>
              <a:rPr lang="en-US" i="0" dirty="0"/>
              <a:t>Loose lug nuts can cause severe</a:t>
            </a:r>
            <a:r>
              <a:rPr lang="en-US" i="0" baseline="0" dirty="0"/>
              <a:t> </a:t>
            </a:r>
            <a:r>
              <a:rPr lang="en-US" i="0" dirty="0"/>
              <a:t>stress and wear</a:t>
            </a:r>
            <a:r>
              <a:rPr lang="en-US" i="0" baseline="0" dirty="0"/>
              <a:t> </a:t>
            </a:r>
            <a:r>
              <a:rPr lang="en-US" i="0" dirty="0"/>
              <a:t>on the wheel studs,</a:t>
            </a:r>
            <a:r>
              <a:rPr lang="en-US" i="0" baseline="0" dirty="0"/>
              <a:t> not to mention the potential for loss of control while driving.</a:t>
            </a:r>
            <a:endParaRPr lang="en-US" i="0" dirty="0"/>
          </a:p>
          <a:p>
            <a:pPr marL="171450" indent="-171450">
              <a:buFont typeface="Arial" panose="020B0604020202020204" pitchFamily="34" charset="0"/>
              <a:buChar char="•"/>
            </a:pPr>
            <a:r>
              <a:rPr lang="en-US" dirty="0"/>
              <a:t>Inspect rims for damage and proper mounting.</a:t>
            </a:r>
          </a:p>
          <a:p>
            <a:pPr marL="628650" lvl="1" indent="-171450">
              <a:buFont typeface="Wingdings" panose="05000000000000000000" pitchFamily="2" charset="2"/>
              <a:buChar char="§"/>
            </a:pPr>
            <a:r>
              <a:rPr lang="en-US" i="0" baseline="0" dirty="0"/>
              <a:t>Ensure valve stems of “inside” duals are lined up and accessible.</a:t>
            </a:r>
          </a:p>
          <a:p>
            <a:pPr marL="628650" lvl="1" indent="-171450">
              <a:buFont typeface="Wingdings" panose="05000000000000000000" pitchFamily="2" charset="2"/>
              <a:buChar char="§"/>
            </a:pPr>
            <a:r>
              <a:rPr lang="en-US" i="0" baseline="0" dirty="0"/>
              <a:t>Look for dents and cracks.</a:t>
            </a:r>
            <a:endParaRPr lang="en-US" i="0" dirty="0"/>
          </a:p>
          <a:p>
            <a:pPr marL="171450" indent="-171450">
              <a:buFont typeface="Arial" panose="020B0604020202020204" pitchFamily="34" charset="0"/>
              <a:buChar char="•"/>
            </a:pPr>
            <a:r>
              <a:rPr lang="en-US" dirty="0"/>
              <a:t>Check manual hubs,</a:t>
            </a:r>
            <a:r>
              <a:rPr lang="en-US" baseline="0" dirty="0"/>
              <a:t> if equipped.</a:t>
            </a:r>
            <a:endParaRPr lang="en-US" dirty="0"/>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Look for lubrication</a:t>
            </a:r>
            <a:r>
              <a:rPr lang="en-US" baseline="0" dirty="0"/>
              <a:t> </a:t>
            </a:r>
            <a:r>
              <a:rPr lang="en-US" dirty="0"/>
              <a:t>leaks.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Ensure hub is in the “free” position.</a:t>
            </a:r>
          </a:p>
          <a:p>
            <a:r>
              <a:rPr lang="en-US" b="1" i="1" u="none" dirty="0"/>
              <a:t>(Brakes</a:t>
            </a:r>
            <a:r>
              <a:rPr lang="en-US" b="1" i="1" u="none" baseline="0" dirty="0"/>
              <a:t> will be discussed later.)</a:t>
            </a:r>
            <a:endParaRPr lang="en-US" b="1" i="1" u="none" dirty="0"/>
          </a:p>
          <a:p>
            <a:endParaRPr lang="en-US" i="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17</a:t>
            </a:fld>
            <a:endParaRPr lang="en-US"/>
          </a:p>
        </p:txBody>
      </p:sp>
    </p:spTree>
    <p:extLst>
      <p:ext uri="{BB962C8B-B14F-4D97-AF65-F5344CB8AC3E}">
        <p14:creationId xmlns:p14="http://schemas.microsoft.com/office/powerpoint/2010/main" val="28602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sz="1100" b="1" u="sng" dirty="0">
                <a:latin typeface="Arial" panose="020B0604020202020204" pitchFamily="34" charset="0"/>
                <a:cs typeface="Arial" panose="020B0604020202020204" pitchFamily="34" charset="0"/>
              </a:rPr>
              <a:t>Tire Damage, Wear, and Inflation</a:t>
            </a:r>
          </a:p>
          <a:p>
            <a:r>
              <a:rPr lang="en-US" sz="1100" dirty="0">
                <a:latin typeface="Arial" panose="020B0604020202020204" pitchFamily="34" charset="0"/>
                <a:cs typeface="Arial" panose="020B0604020202020204" pitchFamily="34" charset="0"/>
              </a:rPr>
              <a:t>Operators will perform exterior visual inspections of tires daily and prior to release from any incident. Visual inspections will include identifying signs of tire deterioration related to age, weather cracking, separation, bulges, holes, sidewall damage, tread depth, tread condition and uneven wear.</a:t>
            </a:r>
            <a:endParaRPr lang="en-US" sz="1100" b="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WCF 600-series fire fleet vehicle tires that meet any of the following criteria will be replaced using WCF or benefiting activity funds as appropriate: </a:t>
            </a:r>
          </a:p>
          <a:p>
            <a:pPr lvl="1"/>
            <a:endParaRPr lang="en-US" sz="1100" i="1" u="none" dirty="0">
              <a:latin typeface="Arial" panose="020B0604020202020204" pitchFamily="34" charset="0"/>
              <a:cs typeface="Arial" panose="020B0604020202020204" pitchFamily="34" charset="0"/>
            </a:endParaRPr>
          </a:p>
          <a:p>
            <a:pPr lvl="1"/>
            <a:r>
              <a:rPr lang="en-US" sz="1100" i="1" u="none" dirty="0">
                <a:latin typeface="Arial" panose="020B0604020202020204" pitchFamily="34" charset="0"/>
                <a:cs typeface="Arial" panose="020B0604020202020204" pitchFamily="34" charset="0"/>
              </a:rPr>
              <a:t>Any tire in service six calendar years from the Department of Transportation (DOT) tire identification number (TIN) date of manufacture. Sidewall is cut, worn, or damaged to the extent that the steel or fabric ply cord is exposed. Excessive tread damage including cuts, holes or excessive numbers of missing tread lugs. Tread depth less than 4/32 of an inch. Visible bumps or knots related to tread or sidewall separation. Tire service technician recommendation.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Comprehensive tire inspections of all tires—including spare tires—will be completed during required annual inspections/service and at 10,000-mile intervals. Comprehensive inspections will be completed by tire service technicians and will include interior and exterior visual inspection.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All daily, post-incident and comprehensive tire inspections and tire replacement will be documented in the FEMPR. Replacement tires must meet vehicle specifications for size, load rating, speed rating and mission. For more information, refer to the FEMPR, manufacturer owner manuals, BLM Equipment Alert EA-2017-01, and the National Fire Equipment Program’s website (</a:t>
            </a:r>
            <a:r>
              <a:rPr lang="en-US" sz="1100" u="sng" dirty="0">
                <a:solidFill>
                  <a:srgbClr val="0000FF"/>
                </a:solidFill>
                <a:latin typeface="Arial" panose="020B0604020202020204" pitchFamily="34" charset="0"/>
                <a:cs typeface="Arial" panose="020B0604020202020204" pitchFamily="34" charset="0"/>
                <a:hlinkClick r:id="rId3"/>
              </a:rPr>
              <a:t>http://</a:t>
            </a:r>
            <a:r>
              <a:rPr lang="en-US" sz="1100" i="0" u="sng" dirty="0">
                <a:solidFill>
                  <a:srgbClr val="0000FF"/>
                </a:solidFill>
                <a:latin typeface="Arial" panose="020B0604020202020204" pitchFamily="34" charset="0"/>
                <a:cs typeface="Arial" panose="020B0604020202020204" pitchFamily="34" charset="0"/>
                <a:hlinkClick r:id="rId3"/>
              </a:rPr>
              <a:t>web.blm.gov/internal/fire/fire_ops/nfep.htm</a:t>
            </a:r>
            <a:r>
              <a:rPr lang="en-US" sz="1100" i="0" u="none" dirty="0">
                <a:latin typeface="Arial" panose="020B0604020202020204" pitchFamily="34" charset="0"/>
                <a:cs typeface="Arial" panose="020B0604020202020204" pitchFamily="34" charset="0"/>
              </a:rPr>
              <a:t>). </a:t>
            </a:r>
            <a:endParaRPr lang="en-US" sz="1100" i="0" kern="1200" dirty="0">
              <a:solidFill>
                <a:schemeClr val="tx1"/>
              </a:solidFill>
              <a:latin typeface="Arial" panose="020B0604020202020204" pitchFamily="34" charset="0"/>
              <a:ea typeface="+mn-ea"/>
              <a:cs typeface="Arial" panose="020B0604020202020204" pitchFamily="34" charset="0"/>
              <a:hlinkClick r:id="rId3"/>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18</a:t>
            </a:fld>
            <a:endParaRPr lang="en-US"/>
          </a:p>
        </p:txBody>
      </p:sp>
    </p:spTree>
    <p:extLst>
      <p:ext uri="{BB962C8B-B14F-4D97-AF65-F5344CB8AC3E}">
        <p14:creationId xmlns:p14="http://schemas.microsoft.com/office/powerpoint/2010/main" val="347534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1588"/>
            <a:ext cx="7027863" cy="5270500"/>
          </a:xfrm>
        </p:spPr>
      </p:sp>
      <p:sp>
        <p:nvSpPr>
          <p:cNvPr id="3" name="Notes Placeholder 2"/>
          <p:cNvSpPr>
            <a:spLocks noGrp="1"/>
          </p:cNvSpPr>
          <p:nvPr>
            <p:ph type="body" idx="1"/>
          </p:nvPr>
        </p:nvSpPr>
        <p:spPr>
          <a:xfrm>
            <a:off x="228600" y="5272147"/>
            <a:ext cx="6858000" cy="4038600"/>
          </a:xfrm>
        </p:spPr>
        <p:txBody>
          <a:bodyPr/>
          <a:lstStyle/>
          <a:p>
            <a:r>
              <a:rPr lang="en-US" dirty="0"/>
              <a:t>There is a lot of information on your tires telling you how they affect performance. Understanding the tire labels for your vehicle is important for maintaining and buying new tires. </a:t>
            </a:r>
          </a:p>
          <a:p>
            <a:endParaRPr lang="en-US" dirty="0"/>
          </a:p>
          <a:p>
            <a:pPr lvl="1"/>
            <a:r>
              <a:rPr lang="en-US" i="1" dirty="0"/>
              <a:t>As tires age, they are more prone to failure. Some vehicle and tire manufacturers recommend replacing tires that are six to 10 years old, regardless of tread wear. You can determine how old your tire is by looking on the sidewall for your DOT Tire Identification Number (TIN). The last four digits of the TIN indicate the week and year the tire was made. If the TIN reads 0308, the tire was made in the third week of 2008. Look on both sides of the tire. The TIN may not be on both sides. – National Highway Traffic Safety Administration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19</a:t>
            </a:fld>
            <a:endParaRPr lang="en-US"/>
          </a:p>
        </p:txBody>
      </p:sp>
      <p:pic>
        <p:nvPicPr>
          <p:cNvPr id="5" name="Picture 4"/>
          <p:cNvPicPr>
            <a:picLocks noChangeAspect="1"/>
          </p:cNvPicPr>
          <p:nvPr/>
        </p:nvPicPr>
        <p:blipFill>
          <a:blip r:embed="rId3"/>
          <a:stretch>
            <a:fillRect/>
          </a:stretch>
        </p:blipFill>
        <p:spPr>
          <a:xfrm>
            <a:off x="1589" y="5900874"/>
            <a:ext cx="7310437" cy="2160965"/>
          </a:xfrm>
          <a:prstGeom prst="rect">
            <a:avLst/>
          </a:prstGeom>
        </p:spPr>
      </p:pic>
    </p:spTree>
    <p:extLst>
      <p:ext uri="{BB962C8B-B14F-4D97-AF65-F5344CB8AC3E}">
        <p14:creationId xmlns:p14="http://schemas.microsoft.com/office/powerpoint/2010/main" val="388442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a:t>
            </a:fld>
            <a:endParaRPr lang="en-US"/>
          </a:p>
        </p:txBody>
      </p:sp>
    </p:spTree>
    <p:extLst>
      <p:ext uri="{BB962C8B-B14F-4D97-AF65-F5344CB8AC3E}">
        <p14:creationId xmlns:p14="http://schemas.microsoft.com/office/powerpoint/2010/main" val="23139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Leaf Springs and Mounts</a:t>
            </a:r>
          </a:p>
          <a:p>
            <a:pPr marL="171450" indent="-171450">
              <a:buFont typeface="Arial" panose="020B0604020202020204" pitchFamily="34" charset="0"/>
              <a:buChar char="•"/>
            </a:pPr>
            <a:r>
              <a:rPr lang="en-US" baseline="0" dirty="0"/>
              <a:t>Look for cracked, broken, missing leaf springs.</a:t>
            </a:r>
          </a:p>
          <a:p>
            <a:pPr marL="177547" indent="-177547">
              <a:lnSpc>
                <a:spcPct val="150000"/>
              </a:lnSpc>
              <a:buFont typeface="Arial" panose="020B0604020202020204" pitchFamily="34" charset="0"/>
              <a:buChar char="•"/>
            </a:pPr>
            <a:r>
              <a:rPr lang="en-US" baseline="0" dirty="0"/>
              <a:t>Inspect U-bolts and springs for proper alignment (out of align springs could be a broken center bolt).</a:t>
            </a:r>
          </a:p>
          <a:p>
            <a:pPr marL="177547" indent="-177547">
              <a:lnSpc>
                <a:spcPct val="150000"/>
              </a:lnSpc>
              <a:buFont typeface="Arial" panose="020B0604020202020204" pitchFamily="34" charset="0"/>
              <a:buChar char="•"/>
            </a:pPr>
            <a:r>
              <a:rPr lang="en-US" baseline="0" dirty="0"/>
              <a:t>Ensure U-bolts are tight.</a:t>
            </a:r>
          </a:p>
          <a:p>
            <a:pPr marL="177547" indent="-177547">
              <a:lnSpc>
                <a:spcPct val="150000"/>
              </a:lnSpc>
              <a:buFont typeface="Arial" panose="020B0604020202020204" pitchFamily="34" charset="0"/>
              <a:buChar char="•"/>
            </a:pPr>
            <a:r>
              <a:rPr lang="en-US" baseline="0" dirty="0"/>
              <a:t>Check spring hangers, shackles, and bushings for wear as well as cracks or breaks.</a:t>
            </a:r>
          </a:p>
          <a:p>
            <a:pPr marL="177547" indent="-177547">
              <a:lnSpc>
                <a:spcPct val="150000"/>
              </a:lnSpc>
              <a:buFont typeface="Arial" panose="020B0604020202020204" pitchFamily="34" charset="0"/>
              <a:buChar char="•"/>
            </a:pPr>
            <a:r>
              <a:rPr lang="en-US" baseline="0" dirty="0"/>
              <a:t>Check bump-stops for wear and damage.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20</a:t>
            </a:fld>
            <a:endParaRPr lang="en-US"/>
          </a:p>
        </p:txBody>
      </p:sp>
    </p:spTree>
    <p:extLst>
      <p:ext uri="{BB962C8B-B14F-4D97-AF65-F5344CB8AC3E}">
        <p14:creationId xmlns:p14="http://schemas.microsoft.com/office/powerpoint/2010/main" val="2635819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Shock Absorber</a:t>
            </a:r>
          </a:p>
          <a:p>
            <a:pPr marL="171450" indent="-171450">
              <a:buFont typeface="Arial" panose="020B0604020202020204" pitchFamily="34" charset="0"/>
              <a:buChar char="•"/>
            </a:pPr>
            <a:r>
              <a:rPr lang="en-US" dirty="0"/>
              <a:t>Inspect</a:t>
            </a:r>
            <a:r>
              <a:rPr lang="en-US" baseline="0" dirty="0"/>
              <a:t> shock absorber mounting hardware for tightness.</a:t>
            </a:r>
          </a:p>
          <a:p>
            <a:pPr marL="171450" indent="-171450">
              <a:buFont typeface="Arial" panose="020B0604020202020204" pitchFamily="34" charset="0"/>
              <a:buChar char="•"/>
            </a:pPr>
            <a:r>
              <a:rPr lang="en-US" baseline="0" dirty="0"/>
              <a:t>Ensure shock absorber is free from fluid leaks, and dents.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21</a:t>
            </a:fld>
            <a:endParaRPr lang="en-US"/>
          </a:p>
        </p:txBody>
      </p:sp>
    </p:spTree>
    <p:extLst>
      <p:ext uri="{BB962C8B-B14F-4D97-AF65-F5344CB8AC3E}">
        <p14:creationId xmlns:p14="http://schemas.microsoft.com/office/powerpoint/2010/main" val="400671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Steering Components</a:t>
            </a:r>
            <a:endParaRPr lang="en-US" b="1" u="sng" baseline="0" dirty="0"/>
          </a:p>
          <a:p>
            <a:pPr marL="177547" indent="-177547">
              <a:buFont typeface="Arial" panose="020B0604020202020204" pitchFamily="34" charset="0"/>
              <a:buChar char="•"/>
            </a:pPr>
            <a:r>
              <a:rPr lang="en-US" dirty="0"/>
              <a:t>Check</a:t>
            </a:r>
            <a:r>
              <a:rPr lang="en-US" baseline="0" dirty="0"/>
              <a:t> s</a:t>
            </a:r>
            <a:r>
              <a:rPr lang="en-US" dirty="0"/>
              <a:t>teering column for play in</a:t>
            </a:r>
            <a:r>
              <a:rPr lang="en-US" baseline="0" dirty="0"/>
              <a:t> the slip joint and universal joint.</a:t>
            </a:r>
            <a:endParaRPr lang="en-US" dirty="0"/>
          </a:p>
          <a:p>
            <a:pPr marL="177547" indent="-177547">
              <a:buFont typeface="Arial" panose="020B0604020202020204" pitchFamily="34" charset="0"/>
              <a:buChar char="•"/>
            </a:pPr>
            <a:r>
              <a:rPr lang="en-US" dirty="0"/>
              <a:t>Steering box should be free of leaks</a:t>
            </a:r>
            <a:r>
              <a:rPr lang="en-US" baseline="0" dirty="0"/>
              <a:t> and cracks</a:t>
            </a:r>
            <a:r>
              <a:rPr lang="en-US" dirty="0"/>
              <a:t> where the box bolts to the frame.</a:t>
            </a:r>
          </a:p>
          <a:p>
            <a:pPr marL="177547" indent="-177547">
              <a:buFont typeface="Arial" panose="020B0604020202020204" pitchFamily="34" charset="0"/>
              <a:buChar char="•"/>
            </a:pPr>
            <a:r>
              <a:rPr lang="en-US" dirty="0"/>
              <a:t>Ensure the Pitman arm and draglink are not </a:t>
            </a:r>
            <a:r>
              <a:rPr lang="en-US" baseline="0" dirty="0"/>
              <a:t>cracked or bent.</a:t>
            </a:r>
            <a:endParaRPr lang="en-US" dirty="0"/>
          </a:p>
          <a:p>
            <a:pPr marL="177547" indent="-177547">
              <a:buFont typeface="Arial" panose="020B0604020202020204" pitchFamily="34" charset="0"/>
              <a:buChar char="•"/>
            </a:pPr>
            <a:r>
              <a:rPr lang="en-US" dirty="0"/>
              <a:t>Check the steering knuckle for play.</a:t>
            </a:r>
          </a:p>
          <a:p>
            <a:pPr marL="177547" indent="-177547">
              <a:buFont typeface="Arial" panose="020B0604020202020204" pitchFamily="34" charset="0"/>
              <a:buChar char="•"/>
            </a:pPr>
            <a:r>
              <a:rPr lang="en-US" dirty="0"/>
              <a:t>Ensure joints and sockets are not worn or loose.</a:t>
            </a:r>
          </a:p>
          <a:p>
            <a:pPr marL="177547" indent="-177547">
              <a:buFont typeface="Arial" panose="020B0604020202020204" pitchFamily="34" charset="0"/>
              <a:buChar char="•"/>
            </a:pPr>
            <a:r>
              <a:rPr lang="en-US" dirty="0"/>
              <a:t>Check joints and sockets for loose or missing nuts, bolts, or cotter pins.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22</a:t>
            </a:fld>
            <a:endParaRPr lang="en-US"/>
          </a:p>
        </p:txBody>
      </p:sp>
    </p:spTree>
    <p:extLst>
      <p:ext uri="{BB962C8B-B14F-4D97-AF65-F5344CB8AC3E}">
        <p14:creationId xmlns:p14="http://schemas.microsoft.com/office/powerpoint/2010/main" val="56370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Tie Rods and Sway Bars</a:t>
            </a:r>
          </a:p>
          <a:p>
            <a:r>
              <a:rPr lang="en-US" dirty="0"/>
              <a:t>Tie rods and sway bars are some of</a:t>
            </a:r>
            <a:r>
              <a:rPr lang="en-US" baseline="0" dirty="0"/>
              <a:t> the lowest parts on the vehicle and are susceptible to damage.  </a:t>
            </a:r>
          </a:p>
          <a:p>
            <a:pPr marL="171450" indent="-171450">
              <a:buFont typeface="Arial" panose="020B0604020202020204" pitchFamily="34" charset="0"/>
              <a:buChar char="•"/>
            </a:pPr>
            <a:r>
              <a:rPr lang="en-US" baseline="0" dirty="0"/>
              <a:t>Ensure tie rods and sway bars are not bent.</a:t>
            </a:r>
          </a:p>
          <a:p>
            <a:pPr marL="171450" indent="-171450">
              <a:buFont typeface="Arial" panose="020B0604020202020204" pitchFamily="34" charset="0"/>
              <a:buChar char="•"/>
            </a:pPr>
            <a:r>
              <a:rPr lang="en-US" baseline="0" dirty="0"/>
              <a:t>Ensure bushings and joints are not worn or loose.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23</a:t>
            </a:fld>
            <a:endParaRPr lang="en-US"/>
          </a:p>
        </p:txBody>
      </p:sp>
    </p:spTree>
    <p:extLst>
      <p:ext uri="{BB962C8B-B14F-4D97-AF65-F5344CB8AC3E}">
        <p14:creationId xmlns:p14="http://schemas.microsoft.com/office/powerpoint/2010/main" val="238344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Front Bumper and Wheel Chocks</a:t>
            </a:r>
          </a:p>
          <a:p>
            <a:pPr marL="171450" indent="-171450">
              <a:buFont typeface="Arial" panose="020B0604020202020204" pitchFamily="34" charset="0"/>
              <a:buChar char="•"/>
            </a:pPr>
            <a:r>
              <a:rPr lang="en-US" dirty="0"/>
              <a:t>Ensure brush guard, license plate, and skid plate are present, free of damage, and all mounting hardware is tight. </a:t>
            </a:r>
          </a:p>
          <a:p>
            <a:pPr marL="171450" indent="-171450">
              <a:buFont typeface="Arial" panose="020B0604020202020204" pitchFamily="34" charset="0"/>
              <a:buChar char="•"/>
            </a:pPr>
            <a:r>
              <a:rPr lang="en-US" dirty="0"/>
              <a:t>Ensure both wheel chocks are present and the retention mechanisms on the wheel chock holders function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24</a:t>
            </a:fld>
            <a:endParaRPr lang="en-US"/>
          </a:p>
        </p:txBody>
      </p:sp>
    </p:spTree>
    <p:extLst>
      <p:ext uri="{BB962C8B-B14F-4D97-AF65-F5344CB8AC3E}">
        <p14:creationId xmlns:p14="http://schemas.microsoft.com/office/powerpoint/2010/main" val="236250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Coolant Level, Radiators, and Hoses</a:t>
            </a:r>
          </a:p>
          <a:p>
            <a:pPr marL="171450" indent="-171450">
              <a:buFont typeface="Arial" panose="020B0604020202020204" pitchFamily="34" charset="0"/>
              <a:buChar char="•"/>
            </a:pPr>
            <a:r>
              <a:rPr lang="en-US" dirty="0"/>
              <a:t>Check the coolant level and add if needed. </a:t>
            </a:r>
          </a:p>
          <a:p>
            <a:pPr marL="628650" lvl="1" indent="-171450">
              <a:buFont typeface="Wingdings" panose="05000000000000000000" pitchFamily="2" charset="2"/>
              <a:buChar char="§"/>
            </a:pPr>
            <a:r>
              <a:rPr lang="en-US" dirty="0"/>
              <a:t>Frequently adding coolant could be a sign of an external leak or an</a:t>
            </a:r>
            <a:r>
              <a:rPr lang="en-US" baseline="0" dirty="0"/>
              <a:t> internal motor </a:t>
            </a:r>
            <a:r>
              <a:rPr lang="en-US" dirty="0"/>
              <a:t>problem. </a:t>
            </a:r>
          </a:p>
          <a:p>
            <a:pPr marL="171450" indent="-171450">
              <a:buFont typeface="Arial" panose="020B0604020202020204" pitchFamily="34" charset="0"/>
              <a:buChar char="•"/>
            </a:pPr>
            <a:r>
              <a:rPr lang="en-US" dirty="0"/>
              <a:t>Check coolant color. </a:t>
            </a:r>
          </a:p>
          <a:p>
            <a:pPr marL="171450" indent="-171450">
              <a:buFont typeface="Arial" panose="020B0604020202020204" pitchFamily="34" charset="0"/>
              <a:buChar char="•"/>
            </a:pPr>
            <a:r>
              <a:rPr lang="en-US" dirty="0"/>
              <a:t>Check hoses for leaks, signs of wear, bulging, or cracking and hose clamps for tightness. </a:t>
            </a:r>
          </a:p>
          <a:p>
            <a:pPr marL="171450" indent="-171450">
              <a:buFont typeface="Arial" panose="020B0604020202020204" pitchFamily="34" charset="0"/>
              <a:buChar char="•"/>
            </a:pPr>
            <a:r>
              <a:rPr lang="en-US" dirty="0"/>
              <a:t>Check for signs of pooled or evaporated coolant around major engine components. </a:t>
            </a:r>
          </a:p>
          <a:p>
            <a:pPr marL="457200" lvl="1" indent="0">
              <a:buFont typeface="Arial" panose="020B0604020202020204" pitchFamily="34" charset="0"/>
              <a:buNone/>
            </a:pPr>
            <a:r>
              <a:rPr lang="en-US" i="1" dirty="0"/>
              <a:t>Chassis manufacturers have started using different coolant with very specific requirements. </a:t>
            </a:r>
            <a:r>
              <a:rPr lang="en-US" b="1" i="1" dirty="0"/>
              <a:t>DO NOT mix different types of coolant! </a:t>
            </a:r>
            <a:r>
              <a:rPr lang="en-US" i="1" dirty="0"/>
              <a:t>Check the chassis operator's/owner's manual to ensure you are using the correct coolant to prevent damage and voiding the warranty. </a:t>
            </a:r>
          </a:p>
          <a:p>
            <a:pPr marL="0" lvl="0" indent="0">
              <a:buFont typeface="Arial" panose="020B0604020202020204" pitchFamily="34" charset="0"/>
              <a:buNone/>
            </a:pPr>
            <a:r>
              <a:rPr lang="en-US" dirty="0"/>
              <a:t>Without proper coolant levels</a:t>
            </a:r>
            <a:r>
              <a:rPr lang="en-US" baseline="0" dirty="0"/>
              <a:t> </a:t>
            </a:r>
            <a:r>
              <a:rPr lang="en-US" dirty="0"/>
              <a:t>the motor may overheat causing numerous</a:t>
            </a:r>
            <a:r>
              <a:rPr lang="en-US" baseline="0" dirty="0"/>
              <a:t> </a:t>
            </a:r>
            <a:r>
              <a:rPr lang="en-US" dirty="0"/>
              <a:t>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25</a:t>
            </a:fld>
            <a:endParaRPr lang="en-US"/>
          </a:p>
        </p:txBody>
      </p:sp>
    </p:spTree>
    <p:extLst>
      <p:ext uri="{BB962C8B-B14F-4D97-AF65-F5344CB8AC3E}">
        <p14:creationId xmlns:p14="http://schemas.microsoft.com/office/powerpoint/2010/main" val="73028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Radiator/Cooling</a:t>
            </a:r>
            <a:r>
              <a:rPr lang="en-US" b="1" u="sng" baseline="0" dirty="0"/>
              <a:t> System</a:t>
            </a:r>
          </a:p>
          <a:p>
            <a:r>
              <a:rPr lang="en-US" sz="1200" kern="1200" dirty="0">
                <a:solidFill>
                  <a:schemeClr val="tx1"/>
                </a:solidFill>
                <a:effectLst/>
                <a:latin typeface="Arial" charset="0"/>
                <a:ea typeface="+mn-ea"/>
                <a:cs typeface="+mn-cs"/>
              </a:rPr>
              <a:t>In modern vehicles, the radiator/cooling system is comprised of various components.  Aside from the primary radiator, other components or groups of components include the fan, secondary radiator/intercooler, engine oil cooler, transmission cooler, and air conditioner condenser.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coolers are constructed with aluminum fins that can become plugged with sagebrush, plant seeds, dust, dirt, and other contaminants.  Debris can become lodged between stacked fins.  </a:t>
            </a:r>
          </a:p>
          <a:p>
            <a:pPr marL="171450" indent="-171450">
              <a:buFont typeface="Arial" panose="020B0604020202020204" pitchFamily="34" charset="0"/>
              <a:buChar char="•"/>
            </a:pPr>
            <a:r>
              <a:rPr lang="en-US" baseline="0" dirty="0"/>
              <a:t>Periodically check the radiator/cooling system for the buildup of foreign matter, and have it removed.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26</a:t>
            </a:fld>
            <a:endParaRPr lang="en-US"/>
          </a:p>
        </p:txBody>
      </p:sp>
    </p:spTree>
    <p:extLst>
      <p:ext uri="{BB962C8B-B14F-4D97-AF65-F5344CB8AC3E}">
        <p14:creationId xmlns:p14="http://schemas.microsoft.com/office/powerpoint/2010/main" val="192161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You can use compressed air to clean the radiator/cooling system</a:t>
            </a:r>
            <a:r>
              <a:rPr lang="en-US" baseline="0" dirty="0"/>
              <a:t> with a variety of tools that can be store bought or homemade.  The tool in this picture can be found by a simple internet search using the term “air comb.”</a:t>
            </a:r>
          </a:p>
          <a:p>
            <a:r>
              <a:rPr lang="en-US" b="1" baseline="0" dirty="0"/>
              <a:t>DO NOT use pressurized water to clean the radiator as the force is too great and will flatten the aluminum fins, reducing the system’s ability to cool.</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27</a:t>
            </a:fld>
            <a:endParaRPr lang="en-US"/>
          </a:p>
        </p:txBody>
      </p:sp>
    </p:spTree>
    <p:extLst>
      <p:ext uri="{BB962C8B-B14F-4D97-AF65-F5344CB8AC3E}">
        <p14:creationId xmlns:p14="http://schemas.microsoft.com/office/powerpoint/2010/main" val="34888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radiator was pulled off a Nevada engine that was overheating after only one and a half seasons.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28</a:t>
            </a:fld>
            <a:endParaRPr lang="en-US"/>
          </a:p>
        </p:txBody>
      </p:sp>
    </p:spTree>
    <p:extLst>
      <p:ext uri="{BB962C8B-B14F-4D97-AF65-F5344CB8AC3E}">
        <p14:creationId xmlns:p14="http://schemas.microsoft.com/office/powerpoint/2010/main" val="71831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Filters</a:t>
            </a:r>
            <a:r>
              <a:rPr lang="en-US" b="0" u="none" baseline="0" dirty="0"/>
              <a:t> (</a:t>
            </a:r>
            <a:r>
              <a:rPr lang="en-US" dirty="0"/>
              <a:t>including air conditioner, cabin, and ember separators)</a:t>
            </a:r>
          </a:p>
          <a:p>
            <a:r>
              <a:rPr lang="en-US" dirty="0"/>
              <a:t>Follow</a:t>
            </a:r>
            <a:r>
              <a:rPr lang="en-US" baseline="0" dirty="0"/>
              <a:t> manufacturer’s instructions for disassembly of the air filter assembly.</a:t>
            </a:r>
            <a:endParaRPr lang="en-US" dirty="0"/>
          </a:p>
          <a:p>
            <a:pPr marL="171450" indent="-171450">
              <a:buFont typeface="Arial" panose="020B0604020202020204" pitchFamily="34" charset="0"/>
              <a:buChar char="•"/>
            </a:pPr>
            <a:r>
              <a:rPr lang="en-US" dirty="0"/>
              <a:t>Carefully inspect filters, mounting brackets, inlet hose connections, and fittings.</a:t>
            </a:r>
          </a:p>
          <a:p>
            <a:pPr marL="628650" lvl="1" indent="-171450">
              <a:buFont typeface="Wingdings" panose="05000000000000000000" pitchFamily="2" charset="2"/>
              <a:buChar char="§"/>
            </a:pPr>
            <a:r>
              <a:rPr lang="en-US" dirty="0"/>
              <a:t>Dirty air filters can cause loss of power and engine damage.</a:t>
            </a:r>
          </a:p>
          <a:p>
            <a:pPr marL="171450" indent="-171450">
              <a:buFont typeface="Arial" panose="020B0604020202020204" pitchFamily="34" charset="0"/>
              <a:buChar char="•"/>
            </a:pPr>
            <a:r>
              <a:rPr lang="en-US" dirty="0"/>
              <a:t>Inspect gasket and sealing surface areas.</a:t>
            </a:r>
          </a:p>
          <a:p>
            <a:pPr marL="171450" indent="-171450">
              <a:buFont typeface="Arial" panose="020B0604020202020204" pitchFamily="34" charset="0"/>
              <a:buChar char="•"/>
            </a:pPr>
            <a:r>
              <a:rPr lang="en-US" dirty="0"/>
              <a:t>Replace service element, if needed.</a:t>
            </a:r>
          </a:p>
          <a:p>
            <a:pPr marL="171450" indent="-171450">
              <a:buFont typeface="Arial" panose="020B0604020202020204" pitchFamily="34" charset="0"/>
              <a:buChar char="•"/>
            </a:pPr>
            <a:r>
              <a:rPr lang="en-US" dirty="0"/>
              <a:t>Ensure ember separators are clear of debris.</a:t>
            </a:r>
          </a:p>
          <a:p>
            <a:pPr marL="628650" lvl="1" indent="-171450">
              <a:buFont typeface="Wingdings" panose="05000000000000000000" pitchFamily="2" charset="2"/>
              <a:buChar char="§"/>
            </a:pPr>
            <a:r>
              <a:rPr lang="en-US" dirty="0"/>
              <a:t>If the ember separator is plugged, the engine may fail to start.</a:t>
            </a:r>
          </a:p>
          <a:p>
            <a:endParaRPr lang="en-US" b="1" u="sng" dirty="0"/>
          </a:p>
          <a:p>
            <a:r>
              <a:rPr lang="en-US" b="1" u="sng" dirty="0"/>
              <a:t>DO NOT USE COMPRESSED AIR TO BLOW OUT THE AIR FILTER</a:t>
            </a:r>
            <a:r>
              <a:rPr lang="en-US" dirty="0"/>
              <a:t>.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Doing so will create small unseen holes that allow dust to slip through and damage the engine components.</a:t>
            </a:r>
            <a:r>
              <a:rPr lang="en-US" baseline="0" dirty="0"/>
              <a:t> </a:t>
            </a:r>
          </a:p>
          <a:p>
            <a:pPr marL="171450" lvl="0" indent="-171450">
              <a:buFont typeface="Arial" panose="020B0604020202020204" pitchFamily="34" charset="0"/>
              <a:buChar char="•"/>
            </a:pPr>
            <a:r>
              <a:rPr lang="en-US" dirty="0"/>
              <a:t>Filter elements can be lightly tapped to dislodge the dust and/or vacuumed out to extend the service life. </a:t>
            </a:r>
            <a:r>
              <a:rPr lang="en-US" b="1" i="1" dirty="0"/>
              <a:t>If in doubt, replace the filter.</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29</a:t>
            </a:fld>
            <a:endParaRPr lang="en-US"/>
          </a:p>
        </p:txBody>
      </p:sp>
    </p:spTree>
    <p:extLst>
      <p:ext uri="{BB962C8B-B14F-4D97-AF65-F5344CB8AC3E}">
        <p14:creationId xmlns:p14="http://schemas.microsoft.com/office/powerpoint/2010/main" val="34046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Fire Equipment Maintenance</a:t>
            </a:r>
            <a:r>
              <a:rPr lang="en-US" b="1" baseline="0" dirty="0"/>
              <a:t> Procedure and Record (FEMPR) </a:t>
            </a:r>
          </a:p>
          <a:p>
            <a:r>
              <a:rPr lang="en-US" dirty="0"/>
              <a:t>The FEMPR is the</a:t>
            </a:r>
            <a:r>
              <a:rPr lang="en-US" baseline="0" dirty="0"/>
              <a:t> documentation tool required by the BLM to record various mechanical procedures that the engine operator performs on the equipment.</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a:t>
            </a:fld>
            <a:endParaRPr lang="en-US"/>
          </a:p>
        </p:txBody>
      </p:sp>
    </p:spTree>
    <p:extLst>
      <p:ext uri="{BB962C8B-B14F-4D97-AF65-F5344CB8AC3E}">
        <p14:creationId xmlns:p14="http://schemas.microsoft.com/office/powerpoint/2010/main" val="1934702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 Restriction Gauge</a:t>
            </a:r>
          </a:p>
          <a:p>
            <a:pPr marL="171450" indent="-171450">
              <a:buFont typeface="Arial" panose="020B0604020202020204" pitchFamily="34" charset="0"/>
              <a:buChar char="•"/>
            </a:pPr>
            <a:r>
              <a:rPr lang="en-US" dirty="0"/>
              <a:t>Check air filter restriction gauge.</a:t>
            </a:r>
          </a:p>
          <a:p>
            <a:pPr marL="171450" indent="-171450">
              <a:buFont typeface="Arial" panose="020B0604020202020204" pitchFamily="34" charset="0"/>
              <a:buChar char="•"/>
            </a:pPr>
            <a:r>
              <a:rPr lang="en-US" dirty="0"/>
              <a:t>Reset the</a:t>
            </a:r>
            <a:r>
              <a:rPr lang="en-US" baseline="0" dirty="0"/>
              <a:t> air filter restriction </a:t>
            </a:r>
            <a:r>
              <a:rPr lang="en-US" dirty="0"/>
              <a:t>gauge after a filter change.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30</a:t>
            </a:fld>
            <a:endParaRPr lang="en-US"/>
          </a:p>
        </p:txBody>
      </p:sp>
    </p:spTree>
    <p:extLst>
      <p:ext uri="{BB962C8B-B14F-4D97-AF65-F5344CB8AC3E}">
        <p14:creationId xmlns:p14="http://schemas.microsoft.com/office/powerpoint/2010/main" val="2579489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Hoses</a:t>
            </a:r>
          </a:p>
          <a:p>
            <a:pPr marL="171450" indent="-171450">
              <a:buFont typeface="Arial" panose="020B0604020202020204" pitchFamily="34" charset="0"/>
              <a:buChar char="•"/>
            </a:pPr>
            <a:r>
              <a:rPr lang="en-US" dirty="0"/>
              <a:t>Check hoses for leaks, signs of wear, bulging, or cracking.</a:t>
            </a:r>
          </a:p>
          <a:p>
            <a:pPr marL="171450" indent="-171450">
              <a:buFont typeface="Arial" panose="020B0604020202020204" pitchFamily="34" charset="0"/>
              <a:buChar char="•"/>
            </a:pPr>
            <a:r>
              <a:rPr lang="en-US" dirty="0"/>
              <a:t>Check hose clamps for tightness. </a:t>
            </a:r>
          </a:p>
          <a:p>
            <a:pPr marL="171450" indent="-171450">
              <a:buFont typeface="Arial" panose="020B0604020202020204" pitchFamily="34" charset="0"/>
              <a:buChar char="•"/>
            </a:pPr>
            <a:r>
              <a:rPr lang="en-US" dirty="0"/>
              <a:t>Check for signs of pooled or evaporated coolant around major engine components.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31</a:t>
            </a:fld>
            <a:endParaRPr lang="en-US"/>
          </a:p>
        </p:txBody>
      </p:sp>
    </p:spTree>
    <p:extLst>
      <p:ext uri="{BB962C8B-B14F-4D97-AF65-F5344CB8AC3E}">
        <p14:creationId xmlns:p14="http://schemas.microsoft.com/office/powerpoint/2010/main" val="3591302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Front Tire, Rim, Hub, and Suspension</a:t>
            </a:r>
          </a:p>
          <a:p>
            <a:r>
              <a:rPr lang="en-US" dirty="0"/>
              <a:t>The procedure is the same as</a:t>
            </a:r>
            <a:r>
              <a:rPr lang="en-US" baseline="0" dirty="0"/>
              <a:t> inspecting the driver side front tire, rim, hub, and suspension. </a:t>
            </a:r>
          </a:p>
          <a:p>
            <a:r>
              <a:rPr lang="en-US" b="1" i="1" baseline="0" dirty="0"/>
              <a:t>Refer to slides 17 through 24.</a:t>
            </a:r>
          </a:p>
          <a:p>
            <a:endParaRPr lang="en-US"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32</a:t>
            </a:fld>
            <a:endParaRPr lang="en-US"/>
          </a:p>
        </p:txBody>
      </p:sp>
    </p:spTree>
    <p:extLst>
      <p:ext uri="{BB962C8B-B14F-4D97-AF65-F5344CB8AC3E}">
        <p14:creationId xmlns:p14="http://schemas.microsoft.com/office/powerpoint/2010/main" val="4238511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 Tank and Brackets </a:t>
            </a:r>
          </a:p>
          <a:p>
            <a:pPr marL="171450" indent="-171450">
              <a:buFont typeface="Arial" panose="020B0604020202020204" pitchFamily="34" charset="0"/>
              <a:buChar char="•"/>
            </a:pPr>
            <a:r>
              <a:rPr lang="en-US" dirty="0"/>
              <a:t>Ensure fuel tank is full and securely mounted.</a:t>
            </a:r>
          </a:p>
          <a:p>
            <a:pPr marL="628650" lvl="1" indent="-171450">
              <a:buFont typeface="Wingdings" panose="05000000000000000000" pitchFamily="2" charset="2"/>
              <a:buChar char="§"/>
            </a:pPr>
            <a:r>
              <a:rPr lang="en-US" dirty="0"/>
              <a:t>Tank straps can break or loosen causing the tank shifting,</a:t>
            </a:r>
            <a:r>
              <a:rPr lang="en-US" baseline="0" dirty="0"/>
              <a:t> possibly rubbing </a:t>
            </a:r>
            <a:r>
              <a:rPr lang="en-US" dirty="0"/>
              <a:t>on other components.</a:t>
            </a:r>
          </a:p>
          <a:p>
            <a:pPr marL="171450" indent="-171450">
              <a:buFont typeface="Arial" panose="020B0604020202020204" pitchFamily="34" charset="0"/>
              <a:buChar char="•"/>
            </a:pPr>
            <a:r>
              <a:rPr lang="en-US" dirty="0"/>
              <a:t>If accessible, look inside the tank to ensure gauge is reading correctly.</a:t>
            </a:r>
          </a:p>
          <a:p>
            <a:pPr marL="171450" indent="-171450">
              <a:buFont typeface="Arial" panose="020B0604020202020204" pitchFamily="34" charset="0"/>
              <a:buChar char="•"/>
            </a:pPr>
            <a:r>
              <a:rPr lang="en-US" dirty="0"/>
              <a:t>Ensure the fuel tank is free from leaks.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33</a:t>
            </a:fld>
            <a:endParaRPr lang="en-US"/>
          </a:p>
        </p:txBody>
      </p:sp>
    </p:spTree>
    <p:extLst>
      <p:ext uri="{BB962C8B-B14F-4D97-AF65-F5344CB8AC3E}">
        <p14:creationId xmlns:p14="http://schemas.microsoft.com/office/powerpoint/2010/main" val="3344790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Door(s)</a:t>
            </a:r>
          </a:p>
          <a:p>
            <a:pPr marL="171450" indent="-171450">
              <a:buFont typeface="Arial" panose="020B0604020202020204" pitchFamily="34" charset="0"/>
              <a:buChar char="•"/>
            </a:pPr>
            <a:r>
              <a:rPr lang="en-US" dirty="0"/>
              <a:t>Check latch, lock, handhold, mirror, hinges, and window regulator.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34</a:t>
            </a:fld>
            <a:endParaRPr lang="en-US"/>
          </a:p>
        </p:txBody>
      </p:sp>
    </p:spTree>
    <p:extLst>
      <p:ext uri="{BB962C8B-B14F-4D97-AF65-F5344CB8AC3E}">
        <p14:creationId xmlns:p14="http://schemas.microsoft.com/office/powerpoint/2010/main" val="3260981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General Condition </a:t>
            </a:r>
          </a:p>
          <a:p>
            <a:pPr marL="171450" indent="-171450">
              <a:buFont typeface="Arial" panose="020B0604020202020204" pitchFamily="34" charset="0"/>
              <a:buChar char="•"/>
            </a:pPr>
            <a:r>
              <a:rPr lang="en-US" dirty="0"/>
              <a:t>Ensure the fire engine is clean and orderly in appearance.</a:t>
            </a:r>
          </a:p>
          <a:p>
            <a:pPr marL="171450" indent="-171450">
              <a:buFont typeface="Arial" panose="020B0604020202020204" pitchFamily="34" charset="0"/>
              <a:buChar char="•"/>
            </a:pPr>
            <a:r>
              <a:rPr lang="en-US" dirty="0"/>
              <a:t>Ensure agency emblems, decals, and, equipment numbers are present and in good condition.</a:t>
            </a:r>
          </a:p>
          <a:p>
            <a:pPr marL="171450" indent="-171450">
              <a:buFont typeface="Arial" panose="020B0604020202020204" pitchFamily="34" charset="0"/>
              <a:buChar char="•"/>
            </a:pPr>
            <a:r>
              <a:rPr lang="en-US" dirty="0"/>
              <a:t>Ensure cabinet latches, hinges, and locks are in good working condition.</a:t>
            </a:r>
          </a:p>
          <a:p>
            <a:pPr marL="628650" lvl="1" indent="-171450">
              <a:buFont typeface="Wingdings" panose="05000000000000000000" pitchFamily="2" charset="2"/>
              <a:buChar char="§"/>
            </a:pPr>
            <a:r>
              <a:rPr lang="en-US" dirty="0"/>
              <a:t>Users must be able to get into the cabinets without much effort and be able to lock cabinets to secure equipment.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35</a:t>
            </a:fld>
            <a:endParaRPr lang="en-US"/>
          </a:p>
        </p:txBody>
      </p:sp>
    </p:spTree>
    <p:extLst>
      <p:ext uri="{BB962C8B-B14F-4D97-AF65-F5344CB8AC3E}">
        <p14:creationId xmlns:p14="http://schemas.microsoft.com/office/powerpoint/2010/main" val="798930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Undercarriage </a:t>
            </a:r>
          </a:p>
          <a:p>
            <a:pPr marL="171450" indent="-171450">
              <a:buFont typeface="Arial" panose="020B0604020202020204" pitchFamily="34" charset="0"/>
              <a:buChar char="•"/>
            </a:pPr>
            <a:r>
              <a:rPr lang="en-US" dirty="0"/>
              <a:t>Check for loose bolts, hanging wires, leaks, and broken parts.</a:t>
            </a:r>
          </a:p>
          <a:p>
            <a:pPr marL="171450" indent="-171450">
              <a:buFont typeface="Arial" panose="020B0604020202020204" pitchFamily="34" charset="0"/>
              <a:buChar char="•"/>
            </a:pPr>
            <a:r>
              <a:rPr lang="en-US" dirty="0"/>
              <a:t>Ensure the undercarriage is free of debris. Clean out debris if found.</a:t>
            </a:r>
          </a:p>
          <a:p>
            <a:pPr marL="171450" indent="-171450">
              <a:buFont typeface="Arial" panose="020B0604020202020204" pitchFamily="34" charset="0"/>
              <a:buChar char="•"/>
            </a:pPr>
            <a:r>
              <a:rPr lang="en-US" dirty="0"/>
              <a:t>Inspect steering components, drive train, body mounts, and cross members for functionality and damage.</a:t>
            </a:r>
          </a:p>
          <a:p>
            <a:pPr marL="171450" indent="-171450">
              <a:buFont typeface="Arial" panose="020B0604020202020204" pitchFamily="34" charset="0"/>
              <a:buChar char="•"/>
            </a:pPr>
            <a:r>
              <a:rPr lang="en-US" dirty="0"/>
              <a:t>Check the package mounting brackets and bolts.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36</a:t>
            </a:fld>
            <a:endParaRPr lang="en-US" dirty="0"/>
          </a:p>
        </p:txBody>
      </p:sp>
    </p:spTree>
    <p:extLst>
      <p:ext uri="{BB962C8B-B14F-4D97-AF65-F5344CB8AC3E}">
        <p14:creationId xmlns:p14="http://schemas.microsoft.com/office/powerpoint/2010/main" val="3295042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Exhaust</a:t>
            </a:r>
          </a:p>
          <a:p>
            <a:pPr marL="171450" indent="-171450">
              <a:buFont typeface="Arial" panose="020B0604020202020204" pitchFamily="34" charset="0"/>
              <a:buChar char="•"/>
            </a:pPr>
            <a:r>
              <a:rPr lang="en-US" dirty="0"/>
              <a:t>Ensure the</a:t>
            </a:r>
            <a:r>
              <a:rPr lang="en-US" baseline="0" dirty="0"/>
              <a:t> exhaust system is leak-free and all </a:t>
            </a:r>
            <a:r>
              <a:rPr lang="en-US" dirty="0"/>
              <a:t>heat protection shielding is in place. </a:t>
            </a:r>
          </a:p>
          <a:p>
            <a:pPr marL="171450" indent="-171450">
              <a:buFont typeface="Arial" panose="020B0604020202020204" pitchFamily="34" charset="0"/>
              <a:buChar char="•"/>
            </a:pPr>
            <a:r>
              <a:rPr lang="en-US" dirty="0"/>
              <a:t>Inspect all the exhaust mounting brackets and guards.</a:t>
            </a:r>
          </a:p>
          <a:p>
            <a:pPr marL="628650" lvl="1" indent="-171450">
              <a:buFont typeface="Wingdings" panose="05000000000000000000" pitchFamily="2" charset="2"/>
              <a:buChar char="§"/>
            </a:pPr>
            <a:r>
              <a:rPr lang="en-US" dirty="0"/>
              <a:t>Black carbon buildup is</a:t>
            </a:r>
            <a:r>
              <a:rPr lang="en-US" baseline="0" dirty="0"/>
              <a:t> a sign of an exhaust leak.</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37</a:t>
            </a:fld>
            <a:endParaRPr lang="en-US"/>
          </a:p>
        </p:txBody>
      </p:sp>
    </p:spTree>
    <p:extLst>
      <p:ext uri="{BB962C8B-B14F-4D97-AF65-F5344CB8AC3E}">
        <p14:creationId xmlns:p14="http://schemas.microsoft.com/office/powerpoint/2010/main" val="486118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Passenger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38</a:t>
            </a:fld>
            <a:endParaRPr lang="en-US"/>
          </a:p>
        </p:txBody>
      </p:sp>
    </p:spTree>
    <p:extLst>
      <p:ext uri="{BB962C8B-B14F-4D97-AF65-F5344CB8AC3E}">
        <p14:creationId xmlns:p14="http://schemas.microsoft.com/office/powerpoint/2010/main" val="1704075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Rear Undercarriage (Plumbing) </a:t>
            </a:r>
          </a:p>
          <a:p>
            <a:pPr marL="171450" indent="-171450">
              <a:buFont typeface="Arial" panose="020B0604020202020204" pitchFamily="34" charset="0"/>
              <a:buChar char="•"/>
            </a:pPr>
            <a:r>
              <a:rPr lang="en-US" dirty="0"/>
              <a:t>Check for loose bolts and plumbing hanger brackets.</a:t>
            </a:r>
          </a:p>
          <a:p>
            <a:pPr marL="171450" indent="-171450">
              <a:buFont typeface="Arial" panose="020B0604020202020204" pitchFamily="34" charset="0"/>
              <a:buChar char="•"/>
            </a:pPr>
            <a:r>
              <a:rPr lang="en-US" dirty="0"/>
              <a:t>Check for leaking plumbing hoses and pipes.</a:t>
            </a:r>
          </a:p>
          <a:p>
            <a:pPr marL="171450" indent="-171450">
              <a:buFont typeface="Arial" panose="020B0604020202020204" pitchFamily="34" charset="0"/>
              <a:buChar char="•"/>
            </a:pPr>
            <a:r>
              <a:rPr lang="en-US" dirty="0"/>
              <a:t>Check for damage to rear differential and axle.</a:t>
            </a:r>
          </a:p>
          <a:p>
            <a:pPr marL="171450" indent="-171450">
              <a:buFont typeface="Arial" panose="020B0604020202020204" pitchFamily="34" charset="0"/>
              <a:buChar char="•"/>
            </a:pPr>
            <a:r>
              <a:rPr lang="en-US" dirty="0"/>
              <a:t>Check for loose, or damaged wiring.</a:t>
            </a:r>
          </a:p>
          <a:p>
            <a:pPr marL="171450" indent="-171450">
              <a:buFont typeface="Arial" panose="020B0604020202020204" pitchFamily="34" charset="0"/>
              <a:buChar char="•"/>
            </a:pPr>
            <a:r>
              <a:rPr lang="en-US" dirty="0"/>
              <a:t>Inspect</a:t>
            </a:r>
            <a:r>
              <a:rPr lang="en-US" baseline="0" dirty="0"/>
              <a:t> frame, cross members, and underbody protection for cracks, damage; ensure the area is free of vegetation and other debris.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39</a:t>
            </a:fld>
            <a:endParaRPr lang="en-US"/>
          </a:p>
        </p:txBody>
      </p:sp>
    </p:spTree>
    <p:extLst>
      <p:ext uri="{BB962C8B-B14F-4D97-AF65-F5344CB8AC3E}">
        <p14:creationId xmlns:p14="http://schemas.microsoft.com/office/powerpoint/2010/main" val="110985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a:t>
            </a:fld>
            <a:endParaRPr lang="en-US"/>
          </a:p>
        </p:txBody>
      </p:sp>
    </p:spTree>
    <p:extLst>
      <p:ext uri="{BB962C8B-B14F-4D97-AF65-F5344CB8AC3E}">
        <p14:creationId xmlns:p14="http://schemas.microsoft.com/office/powerpoint/2010/main" val="2513851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Rear</a:t>
            </a:r>
          </a:p>
          <a:p>
            <a:pPr marL="177547" indent="-177547">
              <a:buFont typeface="Arial" panose="020B0604020202020204" pitchFamily="34" charset="0"/>
              <a:buChar char="•"/>
            </a:pPr>
            <a:r>
              <a:rPr lang="en-US" dirty="0"/>
              <a:t>Ensure no loose items are on the back platform.</a:t>
            </a:r>
          </a:p>
          <a:p>
            <a:pPr marL="177547" indent="-177547">
              <a:buFont typeface="Arial" panose="020B0604020202020204" pitchFamily="34" charset="0"/>
              <a:buChar char="•"/>
            </a:pPr>
            <a:r>
              <a:rPr lang="en-US" dirty="0"/>
              <a:t>Ensure the bumper, step(s), and license plate are securely fastened.</a:t>
            </a:r>
          </a:p>
          <a:p>
            <a:pPr marL="177547" indent="-177547">
              <a:buFont typeface="Arial" panose="020B0604020202020204" pitchFamily="34" charset="0"/>
              <a:buChar char="•"/>
            </a:pPr>
            <a:r>
              <a:rPr lang="en-US" dirty="0"/>
              <a:t>Ensure spare tire is present and properly inflated.</a:t>
            </a:r>
          </a:p>
          <a:p>
            <a:pPr marL="177547" indent="-177547">
              <a:buFont typeface="Arial" panose="020B0604020202020204" pitchFamily="34" charset="0"/>
              <a:buChar char="•"/>
            </a:pPr>
            <a:r>
              <a:rPr lang="en-US" dirty="0"/>
              <a:t>Ensure the mud flaps are present and in good condition.</a:t>
            </a:r>
          </a:p>
          <a:p>
            <a:pPr marL="177547" indent="-177547">
              <a:buFont typeface="Arial" panose="020B0604020202020204" pitchFamily="34" charset="0"/>
              <a:buChar char="•"/>
            </a:pPr>
            <a:r>
              <a:rPr lang="en-US" dirty="0"/>
              <a:t>Ensure the reflective</a:t>
            </a:r>
            <a:r>
              <a:rPr lang="en-US" baseline="0" dirty="0"/>
              <a:t> tape, decals, license plate, and lights are clean and visible.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40</a:t>
            </a:fld>
            <a:endParaRPr lang="en-US"/>
          </a:p>
        </p:txBody>
      </p:sp>
    </p:spTree>
    <p:extLst>
      <p:ext uri="{BB962C8B-B14F-4D97-AF65-F5344CB8AC3E}">
        <p14:creationId xmlns:p14="http://schemas.microsoft.com/office/powerpoint/2010/main" val="113604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Top Deck, Handrails, and Steps</a:t>
            </a:r>
          </a:p>
          <a:p>
            <a:pPr marL="171450" indent="-171450">
              <a:buFont typeface="Arial" panose="020B0604020202020204" pitchFamily="34" charset="0"/>
              <a:buChar char="•"/>
            </a:pPr>
            <a:r>
              <a:rPr lang="en-US" dirty="0"/>
              <a:t>Ensure all equipment (coolers, bladder bags, hose packs, etc.) transported on the top deck is secured. </a:t>
            </a:r>
          </a:p>
          <a:p>
            <a:pPr marL="171450" indent="-171450">
              <a:buFont typeface="Arial" panose="020B0604020202020204" pitchFamily="34" charset="0"/>
              <a:buChar char="•"/>
            </a:pPr>
            <a:r>
              <a:rPr lang="en-US" dirty="0"/>
              <a:t>Ensure handrails, storage boxes and hose reels are mounted securely and all compartment latches are secured.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41</a:t>
            </a:fld>
            <a:endParaRPr lang="en-US"/>
          </a:p>
        </p:txBody>
      </p:sp>
    </p:spTree>
    <p:extLst>
      <p:ext uri="{BB962C8B-B14F-4D97-AF65-F5344CB8AC3E}">
        <p14:creationId xmlns:p14="http://schemas.microsoft.com/office/powerpoint/2010/main" val="2960265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General Condition </a:t>
            </a:r>
          </a:p>
          <a:p>
            <a:r>
              <a:rPr lang="en-US" dirty="0"/>
              <a:t>The procedure is the same as</a:t>
            </a:r>
            <a:r>
              <a:rPr lang="en-US" baseline="0" dirty="0"/>
              <a:t> inspecting the passenger side general condition. </a:t>
            </a:r>
          </a:p>
          <a:p>
            <a:r>
              <a:rPr lang="en-US" b="1" i="1" baseline="0" dirty="0"/>
              <a:t>Refer to slide 35.</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42</a:t>
            </a:fld>
            <a:endParaRPr lang="en-US"/>
          </a:p>
        </p:txBody>
      </p:sp>
    </p:spTree>
    <p:extLst>
      <p:ext uri="{BB962C8B-B14F-4D97-AF65-F5344CB8AC3E}">
        <p14:creationId xmlns:p14="http://schemas.microsoft.com/office/powerpoint/2010/main" val="2922020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Driver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43</a:t>
            </a:fld>
            <a:endParaRPr lang="en-US"/>
          </a:p>
        </p:txBody>
      </p:sp>
    </p:spTree>
    <p:extLst>
      <p:ext uri="{BB962C8B-B14F-4D97-AF65-F5344CB8AC3E}">
        <p14:creationId xmlns:p14="http://schemas.microsoft.com/office/powerpoint/2010/main" val="95903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Undercarriage </a:t>
            </a:r>
          </a:p>
          <a:p>
            <a:r>
              <a:rPr lang="en-US" dirty="0"/>
              <a:t>The procedure is the same as</a:t>
            </a:r>
            <a:r>
              <a:rPr lang="en-US" baseline="0" dirty="0"/>
              <a:t> inspecting the passenger side undercarriage. </a:t>
            </a:r>
          </a:p>
          <a:p>
            <a:r>
              <a:rPr lang="en-US" b="1" i="1" baseline="0" dirty="0"/>
              <a:t>Refer to slide 36.</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44</a:t>
            </a:fld>
            <a:endParaRPr lang="en-US"/>
          </a:p>
        </p:txBody>
      </p:sp>
    </p:spTree>
    <p:extLst>
      <p:ext uri="{BB962C8B-B14F-4D97-AF65-F5344CB8AC3E}">
        <p14:creationId xmlns:p14="http://schemas.microsoft.com/office/powerpoint/2010/main" val="3546198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Tanks and Lines</a:t>
            </a:r>
          </a:p>
          <a:p>
            <a:pPr marL="171450" indent="-171450">
              <a:buFont typeface="Arial" panose="020B0604020202020204" pitchFamily="34" charset="0"/>
              <a:buChar char="•"/>
            </a:pPr>
            <a:r>
              <a:rPr lang="en-US" dirty="0"/>
              <a:t>Open air tank drains and bleed off moisture and oil.</a:t>
            </a:r>
          </a:p>
          <a:p>
            <a:pPr marL="628650" lvl="1" indent="-171450">
              <a:buFont typeface="Wingdings" panose="05000000000000000000" pitchFamily="2" charset="2"/>
              <a:buChar char="§"/>
            </a:pPr>
            <a:r>
              <a:rPr lang="en-US" dirty="0"/>
              <a:t>Excessive moisture or oil could signal a problem with the air drier or compressor. </a:t>
            </a:r>
          </a:p>
          <a:p>
            <a:pPr marL="171450" lvl="0" indent="-171450">
              <a:buFont typeface="Arial" panose="020B0604020202020204" pitchFamily="34" charset="0"/>
              <a:buChar char="•"/>
            </a:pPr>
            <a:r>
              <a:rPr lang="en-US" dirty="0"/>
              <a:t>Inspect mounting</a:t>
            </a:r>
            <a:r>
              <a:rPr lang="en-US" baseline="0" dirty="0"/>
              <a:t> </a:t>
            </a:r>
            <a:r>
              <a:rPr lang="en-US" dirty="0"/>
              <a:t>brackets. </a:t>
            </a:r>
          </a:p>
          <a:p>
            <a:pPr marL="171450" lvl="0" indent="-171450">
              <a:buFont typeface="Arial" panose="020B0604020202020204" pitchFamily="34" charset="0"/>
              <a:buChar char="•"/>
            </a:pPr>
            <a:r>
              <a:rPr lang="en-US" dirty="0"/>
              <a:t>Ensure air lines are secure.</a:t>
            </a:r>
          </a:p>
          <a:p>
            <a:pPr marL="171450" lvl="0" indent="-171450">
              <a:buFont typeface="Arial" panose="020B0604020202020204" pitchFamily="34" charset="0"/>
              <a:buChar char="•"/>
            </a:pPr>
            <a:r>
              <a:rPr lang="en-US" dirty="0"/>
              <a:t>Ensure</a:t>
            </a:r>
            <a:r>
              <a:rPr lang="en-US" baseline="0" dirty="0"/>
              <a:t> air lines are</a:t>
            </a:r>
            <a:r>
              <a:rPr lang="en-US" dirty="0"/>
              <a:t> free of</a:t>
            </a:r>
            <a:r>
              <a:rPr lang="en-US" baseline="0" dirty="0"/>
              <a:t> leaks, </a:t>
            </a:r>
            <a:r>
              <a:rPr lang="en-US" dirty="0"/>
              <a:t>cracks,</a:t>
            </a:r>
            <a:r>
              <a:rPr lang="en-US" baseline="0" dirty="0"/>
              <a:t> bulging, or chafing</a:t>
            </a:r>
            <a:r>
              <a:rPr lang="en-US" dirty="0"/>
              <a: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45</a:t>
            </a:fld>
            <a:endParaRPr lang="en-US"/>
          </a:p>
        </p:txBody>
      </p:sp>
    </p:spTree>
    <p:extLst>
      <p:ext uri="{BB962C8B-B14F-4D97-AF65-F5344CB8AC3E}">
        <p14:creationId xmlns:p14="http://schemas.microsoft.com/office/powerpoint/2010/main" val="1670688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Batteries</a:t>
            </a:r>
          </a:p>
          <a:p>
            <a:pPr marL="171450" indent="-171450">
              <a:buFont typeface="Arial" panose="020B0604020202020204" pitchFamily="34" charset="0"/>
              <a:buChar char="•"/>
            </a:pPr>
            <a:r>
              <a:rPr lang="en-US" b="0" dirty="0"/>
              <a:t>Ensure batteries are secure, connections are tight, and cell caps are in place.</a:t>
            </a:r>
          </a:p>
          <a:p>
            <a:pPr marL="171450" indent="-171450">
              <a:buFont typeface="Arial" panose="020B0604020202020204" pitchFamily="34" charset="0"/>
              <a:buChar char="•"/>
            </a:pPr>
            <a:r>
              <a:rPr lang="en-US" b="0" dirty="0"/>
              <a:t>Ensure</a:t>
            </a:r>
            <a:r>
              <a:rPr lang="en-US" b="0" baseline="0" dirty="0"/>
              <a:t> battery connections are not excessively corroded</a:t>
            </a:r>
          </a:p>
          <a:p>
            <a:pPr marL="628565" lvl="1" indent="-171427">
              <a:buFont typeface="Wingdings" panose="05000000000000000000" pitchFamily="2" charset="2"/>
              <a:buChar char="§"/>
            </a:pPr>
            <a:r>
              <a:rPr lang="en-US" b="0" i="1" dirty="0"/>
              <a:t>Corroded</a:t>
            </a:r>
            <a:r>
              <a:rPr lang="en-US" b="0" i="1" baseline="0" dirty="0"/>
              <a:t> battery connections can cause starting and charging problems.</a:t>
            </a:r>
          </a:p>
          <a:p>
            <a:pPr marL="171450" indent="-171450">
              <a:buFont typeface="Arial" panose="020B0604020202020204" pitchFamily="34" charset="0"/>
              <a:buChar char="•"/>
            </a:pPr>
            <a:r>
              <a:rPr lang="en-US" b="0" baseline="0" dirty="0"/>
              <a:t>Ensure the battery box and cover are secure.</a:t>
            </a:r>
          </a:p>
          <a:p>
            <a:endParaRPr lang="en-US" b="0"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46</a:t>
            </a:fld>
            <a:endParaRPr lang="en-US"/>
          </a:p>
        </p:txBody>
      </p:sp>
    </p:spTree>
    <p:extLst>
      <p:ext uri="{BB962C8B-B14F-4D97-AF65-F5344CB8AC3E}">
        <p14:creationId xmlns:p14="http://schemas.microsoft.com/office/powerpoint/2010/main" val="3857838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Fuse</a:t>
            </a:r>
            <a:r>
              <a:rPr lang="en-US" b="1" u="sng" baseline="0" dirty="0"/>
              <a:t>/Electrical Panels</a:t>
            </a:r>
            <a:endParaRPr lang="en-US" b="0" u="sng" baseline="0" dirty="0"/>
          </a:p>
          <a:p>
            <a:r>
              <a:rPr lang="en-US" b="0" baseline="0" dirty="0"/>
              <a:t>Know the location(s) of all fuse panels, electrical junction boxes, multiplexed terminal blocks, and circuit breakers. </a:t>
            </a:r>
          </a:p>
          <a:p>
            <a:pPr marL="171450" indent="-171450">
              <a:buFont typeface="Arial" panose="020B0604020202020204" pitchFamily="34" charset="0"/>
              <a:buChar char="•"/>
            </a:pPr>
            <a:r>
              <a:rPr lang="en-US" b="0" baseline="0" dirty="0"/>
              <a:t>Common locations include behind the passenger seat, behind dashboard panels/covers, under the hood near the battery and/or on the firewall, on the frame near the driver’s side steps, hose reels, hidden panels within package compartments, and behind or below the pump panel. </a:t>
            </a:r>
          </a:p>
          <a:p>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47</a:t>
            </a:fld>
            <a:endParaRPr lang="en-US"/>
          </a:p>
        </p:txBody>
      </p:sp>
    </p:spTree>
    <p:extLst>
      <p:ext uri="{BB962C8B-B14F-4D97-AF65-F5344CB8AC3E}">
        <p14:creationId xmlns:p14="http://schemas.microsoft.com/office/powerpoint/2010/main" val="2273796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a:t>
            </a:r>
            <a:r>
              <a:rPr lang="en-US" baseline="0" dirty="0"/>
              <a:t> components may be hidden within compartments.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48</a:t>
            </a:fld>
            <a:endParaRPr lang="en-US"/>
          </a:p>
        </p:txBody>
      </p:sp>
    </p:spTree>
    <p:extLst>
      <p:ext uri="{BB962C8B-B14F-4D97-AF65-F5344CB8AC3E}">
        <p14:creationId xmlns:p14="http://schemas.microsoft.com/office/powerpoint/2010/main" val="2347578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components may be hidden</a:t>
            </a:r>
            <a:r>
              <a:rPr lang="en-US" baseline="0" dirty="0"/>
              <a:t> behind the license plate or other covers on the rear of the vehicle.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49</a:t>
            </a:fld>
            <a:endParaRPr lang="en-US"/>
          </a:p>
        </p:txBody>
      </p:sp>
    </p:spTree>
    <p:extLst>
      <p:ext uri="{BB962C8B-B14F-4D97-AF65-F5344CB8AC3E}">
        <p14:creationId xmlns:p14="http://schemas.microsoft.com/office/powerpoint/2010/main" val="25377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a:t>
            </a:fld>
            <a:endParaRPr lang="en-US"/>
          </a:p>
        </p:txBody>
      </p:sp>
    </p:spTree>
    <p:extLst>
      <p:ext uri="{BB962C8B-B14F-4D97-AF65-F5344CB8AC3E}">
        <p14:creationId xmlns:p14="http://schemas.microsoft.com/office/powerpoint/2010/main" val="3790012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Door(s)</a:t>
            </a:r>
          </a:p>
          <a:p>
            <a:r>
              <a:rPr lang="en-US" dirty="0"/>
              <a:t>Same as passenger side door(s). </a:t>
            </a:r>
          </a:p>
          <a:p>
            <a:r>
              <a:rPr lang="en-US" b="1" i="1" dirty="0"/>
              <a:t>Refer to slide 34.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50</a:t>
            </a:fld>
            <a:endParaRPr lang="en-US"/>
          </a:p>
        </p:txBody>
      </p:sp>
    </p:spTree>
    <p:extLst>
      <p:ext uri="{BB962C8B-B14F-4D97-AF65-F5344CB8AC3E}">
        <p14:creationId xmlns:p14="http://schemas.microsoft.com/office/powerpoint/2010/main" val="1411611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algn="l"/>
            <a:r>
              <a:rPr lang="en-US" b="1" u="sng" dirty="0">
                <a:latin typeface="Arial" panose="020B0604020202020204" pitchFamily="34" charset="0"/>
                <a:cs typeface="Arial" panose="020B0604020202020204" pitchFamily="34" charset="0"/>
              </a:rPr>
              <a:t>Wheel Chocks</a:t>
            </a:r>
          </a:p>
          <a:p>
            <a:pPr marL="171450" indent="-171450" algn="l">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available and easily accessible.</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secure when the vehicle is traveling.</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latches and hinges on folding wheel chocks are functioning properly.</a:t>
            </a:r>
          </a:p>
          <a:p>
            <a:pPr marL="628650" lvl="1" indent="-171450">
              <a:buFont typeface="Wingdings" panose="05000000000000000000" pitchFamily="2" charset="2"/>
              <a:buChar char="§"/>
            </a:pPr>
            <a:r>
              <a:rPr lang="en-US" i="1" dirty="0">
                <a:latin typeface="Arial" panose="020B0604020202020204" pitchFamily="34" charset="0"/>
                <a:cs typeface="Arial" panose="020B0604020202020204" pitchFamily="34" charset="0"/>
              </a:rPr>
              <a:t>As a safety precaution, wheel chocks must be used whenever people are under the vehicle, the vehicle is left unattended, or during engine operations in a stationary mode.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51</a:t>
            </a:fld>
            <a:endParaRPr lang="en-US"/>
          </a:p>
        </p:txBody>
      </p:sp>
    </p:spTree>
    <p:extLst>
      <p:ext uri="{BB962C8B-B14F-4D97-AF65-F5344CB8AC3E}">
        <p14:creationId xmlns:p14="http://schemas.microsoft.com/office/powerpoint/2010/main" val="1032983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1588"/>
            <a:ext cx="6778625" cy="5084762"/>
          </a:xfrm>
        </p:spPr>
      </p:sp>
      <p:sp>
        <p:nvSpPr>
          <p:cNvPr id="3" name="Notes Placeholder 2"/>
          <p:cNvSpPr>
            <a:spLocks noGrp="1"/>
          </p:cNvSpPr>
          <p:nvPr>
            <p:ph type="body" idx="1"/>
          </p:nvPr>
        </p:nvSpPr>
        <p:spPr>
          <a:xfrm>
            <a:off x="309794" y="5105400"/>
            <a:ext cx="6693974" cy="4343400"/>
          </a:xfrm>
        </p:spPr>
        <p:txBody>
          <a:bodyPr/>
          <a:lstStyle/>
          <a:p>
            <a:r>
              <a:rPr lang="en-US" b="1" u="sng" dirty="0"/>
              <a:t>Inside Cab</a:t>
            </a:r>
          </a:p>
          <a:p>
            <a:pPr marL="171450" indent="-171450">
              <a:buFont typeface="Arial" panose="020B0604020202020204" pitchFamily="34" charset="0"/>
              <a:buChar char="•"/>
            </a:pPr>
            <a:r>
              <a:rPr lang="en-US" b="0" dirty="0"/>
              <a:t>Ensure the apparatus is neat and orderly, secure</a:t>
            </a:r>
            <a:r>
              <a:rPr lang="en-US" b="0" baseline="0" dirty="0"/>
              <a:t> loose items that can interfere with the operation of the vehicle.</a:t>
            </a:r>
          </a:p>
          <a:p>
            <a:endParaRPr lang="en-US" b="1" i="1" dirty="0"/>
          </a:p>
          <a:p>
            <a:r>
              <a:rPr lang="en-US" b="1" i="1" dirty="0"/>
              <a:t>Start Engine:</a:t>
            </a:r>
          </a:p>
          <a:p>
            <a:pPr marL="171450" indent="-171450">
              <a:buFont typeface="Arial" panose="020B0604020202020204" pitchFamily="34" charset="0"/>
              <a:buChar char="•"/>
            </a:pPr>
            <a:r>
              <a:rPr lang="en-US" dirty="0"/>
              <a:t>Allow engine to reach operating temperature and leave running for electrical checks.</a:t>
            </a:r>
          </a:p>
          <a:p>
            <a:pPr marL="171450" indent="-171450">
              <a:buFont typeface="Arial" panose="020B0604020202020204" pitchFamily="34" charset="0"/>
              <a:buChar char="•"/>
            </a:pPr>
            <a:r>
              <a:rPr lang="en-US" dirty="0"/>
              <a:t>Ensure the “water in fuel” light goes off after engine starts.</a:t>
            </a:r>
          </a:p>
          <a:p>
            <a:pPr marL="628650" lvl="1" indent="-171450">
              <a:buFont typeface="Wingdings" panose="05000000000000000000" pitchFamily="2" charset="2"/>
              <a:buChar char="§"/>
            </a:pPr>
            <a:r>
              <a:rPr lang="en-US" dirty="0"/>
              <a:t>If light stays on, water needs to be drained from fuel/water separator.</a:t>
            </a:r>
          </a:p>
          <a:p>
            <a:pPr marL="628650" lvl="1" indent="-171450">
              <a:buFont typeface="Wingdings" panose="05000000000000000000" pitchFamily="2" charset="2"/>
              <a:buChar char="§"/>
            </a:pPr>
            <a:r>
              <a:rPr lang="en-US" dirty="0"/>
              <a:t>Water in fuel can damage engine.</a:t>
            </a:r>
          </a:p>
          <a:p>
            <a:r>
              <a:rPr lang="en-US" dirty="0"/>
              <a:t>• If engine fails to start:</a:t>
            </a:r>
          </a:p>
          <a:p>
            <a:pPr marL="628650" lvl="1" indent="-171450">
              <a:buFont typeface="Wingdings" panose="05000000000000000000" pitchFamily="2" charset="2"/>
              <a:buChar char="§"/>
            </a:pPr>
            <a:r>
              <a:rPr lang="en-US" dirty="0"/>
              <a:t>Ensure the master switch is on.</a:t>
            </a:r>
          </a:p>
          <a:p>
            <a:pPr marL="628650" lvl="1" indent="-171450">
              <a:buFont typeface="Wingdings" panose="05000000000000000000" pitchFamily="2" charset="2"/>
              <a:buChar char="§"/>
            </a:pPr>
            <a:r>
              <a:rPr lang="en-US" dirty="0"/>
              <a:t>Ensure fuel tank has fuel.</a:t>
            </a:r>
          </a:p>
          <a:p>
            <a:pPr marL="628650" lvl="1" indent="-171450">
              <a:buFont typeface="Wingdings" panose="05000000000000000000" pitchFamily="2" charset="2"/>
              <a:buChar char="§"/>
            </a:pPr>
            <a:r>
              <a:rPr lang="en-US" dirty="0"/>
              <a:t>Check for and tighten loose battery connections.</a:t>
            </a:r>
          </a:p>
          <a:p>
            <a:pPr marL="628650" lvl="1" indent="-171450">
              <a:buFont typeface="Wingdings" panose="05000000000000000000" pitchFamily="2" charset="2"/>
              <a:buChar char="§"/>
            </a:pPr>
            <a:r>
              <a:rPr lang="en-US" dirty="0"/>
              <a:t>Check for dead battery. If the battery is dead, follow jump starting procedures. </a:t>
            </a:r>
            <a:r>
              <a:rPr lang="en-US" b="1" dirty="0"/>
              <a:t>(Refer</a:t>
            </a:r>
            <a:r>
              <a:rPr lang="en-US" b="1" baseline="0" dirty="0"/>
              <a:t> to the </a:t>
            </a:r>
            <a:r>
              <a:rPr lang="en-US" b="1" u="sng" dirty="0"/>
              <a:t>FEMPR or the vehicle owner’s manual.)</a:t>
            </a:r>
          </a:p>
          <a:p>
            <a:pPr marL="171450" indent="-171450">
              <a:buFont typeface="Arial" panose="020B0604020202020204" pitchFamily="34" charset="0"/>
              <a:buChar char="•"/>
            </a:pPr>
            <a:r>
              <a:rPr lang="en-US" dirty="0"/>
              <a:t>When jump starting, ensure that battery voltage systems are compatible (12-volt to 12-volt or 24-volt to 24-volt).</a:t>
            </a:r>
          </a:p>
          <a:p>
            <a:pPr marL="628650" lvl="1" indent="-171450">
              <a:buFont typeface="Wingdings" panose="05000000000000000000" pitchFamily="2" charset="2"/>
              <a:buChar char="§"/>
            </a:pPr>
            <a:r>
              <a:rPr lang="en-US" b="1" dirty="0"/>
              <a:t>Never </a:t>
            </a:r>
            <a:r>
              <a:rPr lang="en-US" dirty="0"/>
              <a:t>jump a lower-volt battery system with a higher-volt battery system.</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52</a:t>
            </a:fld>
            <a:endParaRPr lang="en-US"/>
          </a:p>
        </p:txBody>
      </p:sp>
    </p:spTree>
    <p:extLst>
      <p:ext uri="{BB962C8B-B14F-4D97-AF65-F5344CB8AC3E}">
        <p14:creationId xmlns:p14="http://schemas.microsoft.com/office/powerpoint/2010/main" val="3123971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Lights and Signals</a:t>
            </a:r>
          </a:p>
          <a:p>
            <a:pPr marL="171450" indent="-171450">
              <a:buFont typeface="Arial" panose="020B0604020202020204" pitchFamily="34" charset="0"/>
              <a:buChar char="•"/>
            </a:pPr>
            <a:r>
              <a:rPr lang="en-US" dirty="0"/>
              <a:t>Turn on and check the operation of all lights on the chassis and fire package which includes, but is not limited to, headlights, off-road lights, turn signals, running lights, brake, reverse, hazard, license plate, light bar, emergency, scene or work, pump panel, compartment, step, cab, and dashboard.</a:t>
            </a:r>
          </a:p>
          <a:p>
            <a:pPr marL="171450" lvl="0" indent="-171450">
              <a:buFont typeface="Arial" panose="020B0604020202020204" pitchFamily="34" charset="0"/>
              <a:buChar char="•"/>
            </a:pPr>
            <a:r>
              <a:rPr lang="en-US" i="0" dirty="0"/>
              <a:t>Replace burned out bulbs as necessary.</a:t>
            </a:r>
          </a:p>
          <a:p>
            <a:pPr marL="628650" lvl="1" indent="-171450">
              <a:buFont typeface="Wingdings" panose="05000000000000000000" pitchFamily="2" charset="2"/>
              <a:buChar char="§"/>
            </a:pPr>
            <a:r>
              <a:rPr lang="en-US" i="0" dirty="0"/>
              <a:t>Most fire vehicles are equipped with an intelligent electrical multiplex system. This system is programmed to "shed" or turn off certain lights if the battery voltage drops to a predetermined point. It is recommended that you have the vehicle started and high idle engaged while checking the lights.</a:t>
            </a:r>
          </a:p>
          <a:p>
            <a:pPr marL="628650" lvl="1" indent="-171450">
              <a:buFont typeface="Wingdings" panose="05000000000000000000" pitchFamily="2" charset="2"/>
              <a:buChar char="§"/>
            </a:pPr>
            <a:r>
              <a:rPr lang="en-US" i="0" dirty="0"/>
              <a:t>If the vehicle has a light bar equipped with white or clear forward facing lights, those lights will only function if the vehicle transmission is </a:t>
            </a:r>
            <a:r>
              <a:rPr lang="en-US" b="1" i="0" u="sng" dirty="0"/>
              <a:t>not</a:t>
            </a:r>
            <a:r>
              <a:rPr lang="en-US" b="1" i="0" dirty="0"/>
              <a:t> </a:t>
            </a:r>
            <a:r>
              <a:rPr lang="en-US" i="0" dirty="0"/>
              <a:t>in neutral and the parking brakes are </a:t>
            </a:r>
            <a:r>
              <a:rPr lang="en-US" b="1" i="0" u="sng" dirty="0"/>
              <a:t>not</a:t>
            </a:r>
            <a:r>
              <a:rPr lang="en-US" i="0" dirty="0"/>
              <a:t> engaged.</a:t>
            </a:r>
          </a:p>
          <a:p>
            <a:endParaRPr lang="en-US" i="0"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53</a:t>
            </a:fld>
            <a:endParaRPr lang="en-US"/>
          </a:p>
        </p:txBody>
      </p:sp>
    </p:spTree>
    <p:extLst>
      <p:ext uri="{BB962C8B-B14F-4D97-AF65-F5344CB8AC3E}">
        <p14:creationId xmlns:p14="http://schemas.microsoft.com/office/powerpoint/2010/main" val="12006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Mirrors and Windows </a:t>
            </a:r>
          </a:p>
          <a:p>
            <a:pPr marL="171450" indent="-171450">
              <a:buFont typeface="Arial" panose="020B0604020202020204" pitchFamily="34" charset="0"/>
              <a:buChar char="•"/>
            </a:pPr>
            <a:r>
              <a:rPr lang="en-US" dirty="0"/>
              <a:t>Ensure all mirrors and windows are clean.</a:t>
            </a:r>
          </a:p>
          <a:p>
            <a:pPr marL="171450" indent="-171450">
              <a:buFont typeface="Arial" panose="020B0604020202020204" pitchFamily="34" charset="0"/>
              <a:buChar char="•"/>
            </a:pPr>
            <a:r>
              <a:rPr lang="en-US" dirty="0"/>
              <a:t>Inspect mirror and windows for cracks or chips. </a:t>
            </a:r>
          </a:p>
          <a:p>
            <a:pPr marL="171450" indent="-171450">
              <a:buFont typeface="Arial" panose="020B0604020202020204" pitchFamily="34" charset="0"/>
              <a:buChar char="•"/>
            </a:pPr>
            <a:r>
              <a:rPr lang="en-US" dirty="0"/>
              <a:t>Inspect mirror mounts for damage or looseness. </a:t>
            </a:r>
          </a:p>
          <a:p>
            <a:pPr marL="171450" indent="-171450">
              <a:buFont typeface="Arial" panose="020B0604020202020204" pitchFamily="34" charset="0"/>
              <a:buChar char="•"/>
            </a:pPr>
            <a:r>
              <a:rPr lang="en-US" dirty="0"/>
              <a:t>Ensure mirrors are properly adjusted.</a:t>
            </a:r>
          </a:p>
          <a:p>
            <a:pPr marL="628650" lvl="1" indent="-171450">
              <a:buFont typeface="Wingdings" panose="05000000000000000000" pitchFamily="2" charset="2"/>
              <a:buChar char="§"/>
            </a:pPr>
            <a:r>
              <a:rPr lang="en-US" i="1" dirty="0"/>
              <a:t>Clean glass and properly adjusted mirrors can prevent accidents.</a:t>
            </a:r>
          </a:p>
          <a:p>
            <a:endParaRPr lang="en-US" b="1" u="sng" dirty="0"/>
          </a:p>
          <a:p>
            <a:r>
              <a:rPr lang="en-US" b="1" u="sng" dirty="0"/>
              <a:t>Windshield Wipers and Washer</a:t>
            </a:r>
          </a:p>
          <a:p>
            <a:pPr marL="171450" indent="-171450">
              <a:buFont typeface="Arial" panose="020B0604020202020204" pitchFamily="34" charset="0"/>
              <a:buChar char="•"/>
            </a:pPr>
            <a:r>
              <a:rPr lang="en-US" dirty="0"/>
              <a:t>Ensure windshield wipers work on all speeds, and rubber is free of cracks, splits, and weathering. </a:t>
            </a:r>
          </a:p>
          <a:p>
            <a:pPr marL="171450" indent="-171450">
              <a:buFont typeface="Arial" panose="020B0604020202020204" pitchFamily="34" charset="0"/>
              <a:buChar char="•"/>
            </a:pPr>
            <a:r>
              <a:rPr lang="en-US" dirty="0"/>
              <a:t>Ensure the washer system functions correctly and has adequate fluid.</a:t>
            </a:r>
          </a:p>
          <a:p>
            <a:pPr marL="628650" lvl="1" indent="-171450">
              <a:buFont typeface="Wingdings" panose="05000000000000000000" pitchFamily="2" charset="2"/>
              <a:buChar char="§"/>
            </a:pPr>
            <a:r>
              <a:rPr lang="en-US" i="0" dirty="0"/>
              <a:t>Replace wipers and fill reservoir as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54</a:t>
            </a:fld>
            <a:endParaRPr lang="en-US"/>
          </a:p>
        </p:txBody>
      </p:sp>
    </p:spTree>
    <p:extLst>
      <p:ext uri="{BB962C8B-B14F-4D97-AF65-F5344CB8AC3E}">
        <p14:creationId xmlns:p14="http://schemas.microsoft.com/office/powerpoint/2010/main" val="4142133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14277">
              <a:defRPr/>
            </a:pPr>
            <a:r>
              <a:rPr lang="en-US" b="1" u="sng" dirty="0"/>
              <a:t>Gauges</a:t>
            </a:r>
          </a:p>
          <a:p>
            <a:pPr marL="171450" indent="-171450" defTabSz="914277">
              <a:buFont typeface="Arial" panose="020B0604020202020204" pitchFamily="34" charset="0"/>
              <a:buChar char="•"/>
              <a:defRPr/>
            </a:pPr>
            <a:r>
              <a:rPr lang="en-US" dirty="0"/>
              <a:t>Ensure all gauges are operational. </a:t>
            </a:r>
          </a:p>
          <a:p>
            <a:pPr marL="171450" indent="-171450" defTabSz="914277">
              <a:buFont typeface="Arial" panose="020B0604020202020204" pitchFamily="34" charset="0"/>
              <a:buChar char="•"/>
              <a:defRPr/>
            </a:pPr>
            <a:r>
              <a:rPr lang="en-US" dirty="0"/>
              <a:t>Document any non-functioning gauges; ensure the problem is fixed before putting</a:t>
            </a:r>
            <a:r>
              <a:rPr lang="en-US" baseline="0" dirty="0"/>
              <a:t> t</a:t>
            </a:r>
            <a:r>
              <a:rPr lang="en-US" dirty="0"/>
              <a:t>he vehicle into service.</a:t>
            </a:r>
          </a:p>
          <a:p>
            <a:pPr marL="628650" lvl="1" indent="-171450">
              <a:buFont typeface="Wingdings" panose="05000000000000000000" pitchFamily="2" charset="2"/>
              <a:buChar char="§"/>
            </a:pPr>
            <a:r>
              <a:rPr lang="en-US" i="1" dirty="0"/>
              <a:t>Most manufacturers illuminate all warning lights for a few seconds after the key is turned on. Operators should check to see if any lights are not functioning. Some manufacturers “sweep” the gauges when the key is turned, this is also to assess functionality. </a:t>
            </a:r>
          </a:p>
          <a:p>
            <a:endParaRPr lang="en-US" b="1" u="sng" dirty="0"/>
          </a:p>
          <a:p>
            <a:r>
              <a:rPr lang="en-US" b="1" u="sng" dirty="0"/>
              <a:t>Switches</a:t>
            </a:r>
          </a:p>
          <a:p>
            <a:pPr marL="171450" indent="-171450">
              <a:buFont typeface="Arial" panose="020B0604020202020204" pitchFamily="34" charset="0"/>
              <a:buChar char="•"/>
            </a:pPr>
            <a:r>
              <a:rPr lang="en-US" dirty="0"/>
              <a:t>Ensure switches are functioning as designed.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55</a:t>
            </a:fld>
            <a:endParaRPr lang="en-US"/>
          </a:p>
        </p:txBody>
      </p:sp>
    </p:spTree>
    <p:extLst>
      <p:ext uri="{BB962C8B-B14F-4D97-AF65-F5344CB8AC3E}">
        <p14:creationId xmlns:p14="http://schemas.microsoft.com/office/powerpoint/2010/main" val="1549358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District Mobile Radio, Siren and P.A.</a:t>
            </a:r>
          </a:p>
          <a:p>
            <a:pPr marL="171450" indent="-171450">
              <a:buFont typeface="Arial" panose="020B0604020202020204" pitchFamily="34" charset="0"/>
              <a:buChar char="•"/>
            </a:pPr>
            <a:r>
              <a:rPr lang="en-US" dirty="0"/>
              <a:t>Perform a radio check to ensure that the radio receives and transmits. </a:t>
            </a:r>
          </a:p>
          <a:p>
            <a:pPr marL="171450" indent="-171450">
              <a:buFont typeface="Arial" panose="020B0604020202020204" pitchFamily="34" charset="0"/>
              <a:buChar char="•"/>
            </a:pPr>
            <a:r>
              <a:rPr lang="en-US" dirty="0"/>
              <a:t>Ensure the radio and microphone are securely mounted and speakers are functional. </a:t>
            </a:r>
          </a:p>
          <a:p>
            <a:pPr marL="171450" indent="-171450">
              <a:buFont typeface="Arial" panose="020B0604020202020204" pitchFamily="34" charset="0"/>
              <a:buChar char="•"/>
            </a:pPr>
            <a:r>
              <a:rPr lang="en-US" dirty="0"/>
              <a:t>Ensure the siren and public address (PA) system</a:t>
            </a:r>
            <a:r>
              <a:rPr lang="en-US" baseline="0" dirty="0"/>
              <a:t> are</a:t>
            </a:r>
            <a:r>
              <a:rPr lang="en-US" dirty="0"/>
              <a:t> functioning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56</a:t>
            </a:fld>
            <a:endParaRPr lang="en-US"/>
          </a:p>
        </p:txBody>
      </p:sp>
    </p:spTree>
    <p:extLst>
      <p:ext uri="{BB962C8B-B14F-4D97-AF65-F5344CB8AC3E}">
        <p14:creationId xmlns:p14="http://schemas.microsoft.com/office/powerpoint/2010/main" val="814291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Horn and Backup Alarm</a:t>
            </a:r>
          </a:p>
          <a:p>
            <a:pPr marL="171450" indent="-171450">
              <a:buFont typeface="Arial" panose="020B0604020202020204" pitchFamily="34" charset="0"/>
              <a:buChar char="•"/>
            </a:pPr>
            <a:r>
              <a:rPr lang="en-US" dirty="0"/>
              <a:t>Check the electric chassis horn and air horn. </a:t>
            </a:r>
          </a:p>
          <a:p>
            <a:pPr marL="171450" indent="-171450">
              <a:buFont typeface="Arial" panose="020B0604020202020204" pitchFamily="34" charset="0"/>
              <a:buChar char="•"/>
            </a:pPr>
            <a:r>
              <a:rPr lang="en-US" dirty="0"/>
              <a:t>Ensure the reverse alarm is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57</a:t>
            </a:fld>
            <a:endParaRPr lang="en-US"/>
          </a:p>
        </p:txBody>
      </p:sp>
    </p:spTree>
    <p:extLst>
      <p:ext uri="{BB962C8B-B14F-4D97-AF65-F5344CB8AC3E}">
        <p14:creationId xmlns:p14="http://schemas.microsoft.com/office/powerpoint/2010/main" val="374339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Seat Belts</a:t>
            </a:r>
          </a:p>
          <a:p>
            <a:pPr marL="171450" indent="-171450">
              <a:buFont typeface="Arial" panose="020B0604020202020204" pitchFamily="34" charset="0"/>
              <a:buChar char="•"/>
            </a:pPr>
            <a:r>
              <a:rPr lang="en-US" dirty="0"/>
              <a:t>Ensure seat belts are clean, secure, accessible, and operational.</a:t>
            </a:r>
          </a:p>
          <a:p>
            <a:pPr marL="628650" lvl="1" indent="-171450">
              <a:buFont typeface="Wingdings" panose="05000000000000000000" pitchFamily="2" charset="2"/>
              <a:buChar char="§"/>
            </a:pPr>
            <a:r>
              <a:rPr lang="en-US" i="1" dirty="0"/>
              <a:t>There should be no wear </a:t>
            </a:r>
            <a:r>
              <a:rPr lang="en-US" dirty="0"/>
              <a:t>or </a:t>
            </a:r>
            <a:r>
              <a:rPr lang="en-US" i="1" dirty="0"/>
              <a:t>fraying.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58</a:t>
            </a:fld>
            <a:endParaRPr lang="en-US"/>
          </a:p>
        </p:txBody>
      </p:sp>
    </p:spTree>
    <p:extLst>
      <p:ext uri="{BB962C8B-B14F-4D97-AF65-F5344CB8AC3E}">
        <p14:creationId xmlns:p14="http://schemas.microsoft.com/office/powerpoint/2010/main" val="213688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Heater and Air Conditioner</a:t>
            </a:r>
          </a:p>
          <a:p>
            <a:pPr marL="171450" indent="-171450">
              <a:buFont typeface="Arial" panose="020B0604020202020204" pitchFamily="34" charset="0"/>
              <a:buChar char="•"/>
            </a:pPr>
            <a:r>
              <a:rPr lang="en-US" dirty="0"/>
              <a:t>Check fan, defroster, vents, and controls.</a:t>
            </a:r>
          </a:p>
          <a:p>
            <a:pPr marL="628650" lvl="1" indent="-171450">
              <a:buFont typeface="Wingdings" panose="05000000000000000000" pitchFamily="2" charset="2"/>
              <a:buChar char="§"/>
            </a:pPr>
            <a:r>
              <a:rPr lang="en-US" i="0" dirty="0"/>
              <a:t>Since the defroster helps to maintain outward visibility, its functionality</a:t>
            </a:r>
            <a:r>
              <a:rPr lang="en-US" i="0" baseline="0" dirty="0"/>
              <a:t> is vital.</a:t>
            </a:r>
            <a:endParaRPr lang="en-US" i="0" dirty="0"/>
          </a:p>
          <a:p>
            <a:pPr marL="171450" lvl="0" indent="-171450">
              <a:buFont typeface="Arial" panose="020B0604020202020204" pitchFamily="34" charset="0"/>
              <a:buChar char="•"/>
            </a:pPr>
            <a:r>
              <a:rPr lang="en-US" i="0" dirty="0"/>
              <a:t>Periodically</a:t>
            </a:r>
            <a:r>
              <a:rPr lang="en-US" i="0" baseline="0" dirty="0"/>
              <a:t> check the </a:t>
            </a:r>
            <a:r>
              <a:rPr lang="en-US" i="0" dirty="0"/>
              <a:t>cabin filter and ember screen, if equipped.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59</a:t>
            </a:fld>
            <a:endParaRPr lang="en-US"/>
          </a:p>
        </p:txBody>
      </p:sp>
    </p:spTree>
    <p:extLst>
      <p:ext uri="{BB962C8B-B14F-4D97-AF65-F5344CB8AC3E}">
        <p14:creationId xmlns:p14="http://schemas.microsoft.com/office/powerpoint/2010/main" val="93277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a:t>
            </a:fld>
            <a:endParaRPr lang="en-US"/>
          </a:p>
        </p:txBody>
      </p:sp>
    </p:spTree>
    <p:extLst>
      <p:ext uri="{BB962C8B-B14F-4D97-AF65-F5344CB8AC3E}">
        <p14:creationId xmlns:p14="http://schemas.microsoft.com/office/powerpoint/2010/main" val="110024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Use (Log) Book</a:t>
            </a:r>
          </a:p>
          <a:p>
            <a:pPr marL="171450" indent="-171450">
              <a:buFont typeface="Arial" panose="020B0604020202020204" pitchFamily="34" charset="0"/>
              <a:buChar char="•"/>
            </a:pPr>
            <a:r>
              <a:rPr lang="en-US" dirty="0"/>
              <a:t>Ensure the vehicle use book is current, neat and accessible. </a:t>
            </a:r>
          </a:p>
          <a:p>
            <a:pPr marL="171450" indent="-171450">
              <a:buFont typeface="Arial" panose="020B0604020202020204" pitchFamily="34" charset="0"/>
              <a:buChar char="•"/>
            </a:pPr>
            <a:r>
              <a:rPr lang="en-US" dirty="0"/>
              <a:t>Check for the vehicle credit card, receipts, proper charge codes, and weight ticket. </a:t>
            </a:r>
          </a:p>
          <a:p>
            <a:pPr marL="171450" indent="-171450">
              <a:buFont typeface="Arial" panose="020B0604020202020204" pitchFamily="34" charset="0"/>
              <a:buChar char="•"/>
            </a:pPr>
            <a:r>
              <a:rPr lang="en-US" dirty="0"/>
              <a:t>Ensure a </a:t>
            </a:r>
            <a:r>
              <a:rPr lang="en-US" b="1" i="1" u="sng" dirty="0"/>
              <a:t>signed</a:t>
            </a:r>
            <a:r>
              <a:rPr lang="en-US" dirty="0"/>
              <a:t> copy of the self-insurance documentation is included in the log book.</a:t>
            </a:r>
          </a:p>
          <a:p>
            <a:endParaRPr lang="en-US" b="1" u="sng" dirty="0"/>
          </a:p>
          <a:p>
            <a:r>
              <a:rPr lang="en-US" b="1" u="sng" dirty="0"/>
              <a:t>Accident Forms</a:t>
            </a:r>
          </a:p>
          <a:p>
            <a:pPr marL="171450" indent="-171450">
              <a:buFont typeface="Arial" panose="020B0604020202020204" pitchFamily="34" charset="0"/>
              <a:buChar char="•"/>
            </a:pPr>
            <a:r>
              <a:rPr lang="en-US" dirty="0"/>
              <a:t>Ensure that the</a:t>
            </a:r>
            <a:r>
              <a:rPr lang="en-US" i="1" dirty="0"/>
              <a:t> DI-135 Accident</a:t>
            </a:r>
            <a:r>
              <a:rPr lang="en-US" i="1" baseline="0" dirty="0"/>
              <a:t> Packet</a:t>
            </a:r>
            <a:r>
              <a:rPr lang="en-US" dirty="0"/>
              <a:t> contains the following forms:</a:t>
            </a:r>
          </a:p>
          <a:p>
            <a:pPr marL="628650" lvl="1" indent="-171450">
              <a:buFont typeface="Wingdings" panose="05000000000000000000" pitchFamily="2" charset="2"/>
              <a:buChar char="§"/>
            </a:pPr>
            <a:r>
              <a:rPr lang="en-US" i="0" dirty="0"/>
              <a:t>“Report of Accident/Incident” (DI-134)</a:t>
            </a:r>
          </a:p>
          <a:p>
            <a:pPr marL="628650" lvl="1" indent="-171450">
              <a:buFont typeface="Wingdings" panose="05000000000000000000" pitchFamily="2" charset="2"/>
              <a:buChar char="§"/>
            </a:pPr>
            <a:r>
              <a:rPr lang="en-US" i="0" dirty="0"/>
              <a:t>“Operator’s Report of Motor Vehicle Accident Report” (SF-91), 2 copies</a:t>
            </a:r>
          </a:p>
          <a:p>
            <a:pPr marL="628650" lvl="1" indent="-171450">
              <a:buFont typeface="Wingdings" panose="05000000000000000000" pitchFamily="2" charset="2"/>
              <a:buChar char="§"/>
            </a:pPr>
            <a:r>
              <a:rPr lang="en-US" i="0" dirty="0"/>
              <a:t>“Investigation Report of Motor Vehicle Accident” (SF-91A), 2 copies</a:t>
            </a:r>
          </a:p>
          <a:p>
            <a:pPr marL="628650" lvl="1" indent="-171450">
              <a:buFont typeface="Wingdings" panose="05000000000000000000" pitchFamily="2" charset="2"/>
              <a:buChar char="§"/>
            </a:pPr>
            <a:r>
              <a:rPr lang="en-US" i="0" dirty="0"/>
              <a:t>“Statement of Witness” (SF-94), 2 copies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60</a:t>
            </a:fld>
            <a:endParaRPr lang="en-US"/>
          </a:p>
        </p:txBody>
      </p:sp>
    </p:spTree>
    <p:extLst>
      <p:ext uri="{BB962C8B-B14F-4D97-AF65-F5344CB8AC3E}">
        <p14:creationId xmlns:p14="http://schemas.microsoft.com/office/powerpoint/2010/main" val="382171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Fire Extinguisher</a:t>
            </a:r>
          </a:p>
          <a:p>
            <a:pPr marL="171450" indent="-171450">
              <a:buFont typeface="Arial" panose="020B0604020202020204" pitchFamily="34" charset="0"/>
              <a:buChar char="•"/>
            </a:pPr>
            <a:r>
              <a:rPr lang="en-US" dirty="0"/>
              <a:t>Ensure the fire extinguisher is securely mounted, pins are in place, reflective marker is attached, and unit is charged.  </a:t>
            </a:r>
          </a:p>
          <a:p>
            <a:pPr marL="171450" indent="-171450">
              <a:buFont typeface="Arial" panose="020B0604020202020204" pitchFamily="34" charset="0"/>
              <a:buChar char="•"/>
            </a:pPr>
            <a:r>
              <a:rPr lang="en-US" dirty="0"/>
              <a:t>Ensure the fire extinguisher has a tag indicating the current annual service date, as well as monthly inspections.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61</a:t>
            </a:fld>
            <a:endParaRPr lang="en-US"/>
          </a:p>
        </p:txBody>
      </p:sp>
    </p:spTree>
    <p:extLst>
      <p:ext uri="{BB962C8B-B14F-4D97-AF65-F5344CB8AC3E}">
        <p14:creationId xmlns:p14="http://schemas.microsoft.com/office/powerpoint/2010/main" val="116620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First Aid Kit(s)</a:t>
            </a:r>
          </a:p>
          <a:p>
            <a:pPr marL="171450" indent="-171450">
              <a:buFont typeface="Arial" panose="020B0604020202020204" pitchFamily="34" charset="0"/>
              <a:buChar char="•"/>
            </a:pPr>
            <a:r>
              <a:rPr lang="en-US" dirty="0"/>
              <a:t>Ensure the first aid kit(s) is maintained, updated, and clearly marked.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62</a:t>
            </a:fld>
            <a:endParaRPr lang="en-US"/>
          </a:p>
        </p:txBody>
      </p:sp>
    </p:spTree>
    <p:extLst>
      <p:ext uri="{BB962C8B-B14F-4D97-AF65-F5344CB8AC3E}">
        <p14:creationId xmlns:p14="http://schemas.microsoft.com/office/powerpoint/2010/main" val="141070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DOT Warning Triangle Kit</a:t>
            </a:r>
            <a:endParaRPr lang="en-US" b="1" dirty="0"/>
          </a:p>
          <a:p>
            <a:pPr marL="171450" indent="-171450">
              <a:buFont typeface="Arial" panose="020B0604020202020204" pitchFamily="34" charset="0"/>
              <a:buChar char="•"/>
            </a:pPr>
            <a:r>
              <a:rPr lang="en-US" dirty="0"/>
              <a:t>Ensure the reflector warning</a:t>
            </a:r>
            <a:r>
              <a:rPr lang="en-US" baseline="0" dirty="0"/>
              <a:t> kit </a:t>
            </a:r>
            <a:r>
              <a:rPr lang="en-US" dirty="0"/>
              <a:t>is available and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63</a:t>
            </a:fld>
            <a:endParaRPr lang="en-US"/>
          </a:p>
        </p:txBody>
      </p:sp>
    </p:spTree>
    <p:extLst>
      <p:ext uri="{BB962C8B-B14F-4D97-AF65-F5344CB8AC3E}">
        <p14:creationId xmlns:p14="http://schemas.microsoft.com/office/powerpoint/2010/main" val="353498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Jack</a:t>
            </a:r>
            <a:r>
              <a:rPr lang="en-US" b="1" u="sng" baseline="0" dirty="0"/>
              <a:t> and </a:t>
            </a:r>
            <a:r>
              <a:rPr lang="en-US" b="1" u="sng" dirty="0"/>
              <a:t>Lug Wrench</a:t>
            </a:r>
          </a:p>
          <a:p>
            <a:pPr marL="171450" indent="-171450">
              <a:buFont typeface="Arial" panose="020B0604020202020204" pitchFamily="34" charset="0"/>
              <a:buChar char="•"/>
            </a:pPr>
            <a:r>
              <a:rPr lang="en-US" dirty="0"/>
              <a:t>Ensure a properly-sized jack and lug wrench are present and compatible with the vehicle.</a:t>
            </a:r>
          </a:p>
          <a:p>
            <a:pPr marL="171450" lvl="0" indent="-171450">
              <a:buFont typeface="Arial" panose="020B0604020202020204" pitchFamily="34" charset="0"/>
              <a:buChar char="•"/>
            </a:pPr>
            <a:r>
              <a:rPr lang="en-US" i="0" dirty="0"/>
              <a:t>Ensure cribbing is strong and large enough to safely support the weight of the vehicle.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sz="1200" i="1" kern="1200" dirty="0">
                <a:solidFill>
                  <a:schemeClr val="tx1"/>
                </a:solidFill>
                <a:effectLst/>
                <a:latin typeface="Arial" charset="0"/>
                <a:ea typeface="+mn-ea"/>
                <a:cs typeface="+mn-cs"/>
              </a:rPr>
              <a:t>A leaning or leaking jack may fail to properly raise or support the vehicle.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64</a:t>
            </a:fld>
            <a:endParaRPr lang="en-US"/>
          </a:p>
        </p:txBody>
      </p:sp>
    </p:spTree>
    <p:extLst>
      <p:ext uri="{BB962C8B-B14F-4D97-AF65-F5344CB8AC3E}">
        <p14:creationId xmlns:p14="http://schemas.microsoft.com/office/powerpoint/2010/main" val="3364104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65</a:t>
            </a:fld>
            <a:endParaRPr lang="en-US"/>
          </a:p>
        </p:txBody>
      </p:sp>
    </p:spTree>
    <p:extLst>
      <p:ext uri="{BB962C8B-B14F-4D97-AF65-F5344CB8AC3E}">
        <p14:creationId xmlns:p14="http://schemas.microsoft.com/office/powerpoint/2010/main" val="2192752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Parking Brake (both hydraulic and air brakes)</a:t>
            </a:r>
          </a:p>
          <a:p>
            <a:pPr marL="171450" indent="-171450">
              <a:buFont typeface="Arial" panose="020B0604020202020204" pitchFamily="34" charset="0"/>
              <a:buChar char="•"/>
            </a:pPr>
            <a:r>
              <a:rPr lang="en-US" dirty="0"/>
              <a:t>Ensure the parking</a:t>
            </a:r>
            <a:r>
              <a:rPr lang="en-US" baseline="0" dirty="0"/>
              <a:t> brake will hold the vehicle by gently trying to pull forward with the park</a:t>
            </a:r>
            <a:r>
              <a:rPr lang="en-US" dirty="0"/>
              <a:t>ing brake engaged.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66</a:t>
            </a:fld>
            <a:endParaRPr lang="en-US"/>
          </a:p>
        </p:txBody>
      </p:sp>
    </p:spTree>
    <p:extLst>
      <p:ext uri="{BB962C8B-B14F-4D97-AF65-F5344CB8AC3E}">
        <p14:creationId xmlns:p14="http://schemas.microsoft.com/office/powerpoint/2010/main" val="3230828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Brakes (h</a:t>
            </a:r>
            <a:r>
              <a:rPr lang="en-US" b="1" u="sng" dirty="0"/>
              <a:t>ydraulic and air brakes)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u="none" strike="noStrike" kern="1200" dirty="0">
                <a:solidFill>
                  <a:schemeClr val="tx1"/>
                </a:solidFill>
                <a:effectLst>
                  <a:glow>
                    <a:srgbClr val="000000"/>
                  </a:glow>
                  <a:reflection stA="0" endPos="0" fadeDir="0" sx="0" sy="0"/>
                </a:effectLst>
                <a:latin typeface="Arial" charset="0"/>
                <a:ea typeface="+mn-ea"/>
                <a:cs typeface="+mn-cs"/>
              </a:rPr>
              <a:t>Check for proper operation.</a:t>
            </a:r>
          </a:p>
          <a:p>
            <a:pPr marL="628650" lvl="1" indent="-171450">
              <a:buFont typeface="Wingdings" panose="05000000000000000000" pitchFamily="2" charset="2"/>
              <a:buChar char="§"/>
            </a:pPr>
            <a:r>
              <a:rPr lang="en-US" dirty="0"/>
              <a:t>Pull forward at approximately 5 mph.</a:t>
            </a:r>
            <a:r>
              <a:rPr lang="en-US" baseline="0" dirty="0"/>
              <a:t> A</a:t>
            </a:r>
            <a:r>
              <a:rPr lang="en-US" dirty="0"/>
              <a:t>pply service brake firmly. Check to see that brakes are working properly and to see if the vehicle pulls to one side or the other.  Listen for any abnormal grinding or squeaking noises. </a:t>
            </a:r>
          </a:p>
          <a:p>
            <a:pPr marL="628650" lvl="1" indent="-171450">
              <a:buFont typeface="Wingdings" panose="05000000000000000000" pitchFamily="2" charset="2"/>
              <a:buChar char="§"/>
            </a:pPr>
            <a:r>
              <a:rPr lang="en-US" dirty="0"/>
              <a:t>Any unusual brake pedal "feel" or delayed stopping action can also be a signal</a:t>
            </a:r>
            <a:r>
              <a:rPr lang="en-US" baseline="0" dirty="0"/>
              <a:t> mechanical issues. </a:t>
            </a:r>
          </a:p>
          <a:p>
            <a:r>
              <a:rPr lang="en-US" b="1" i="1" dirty="0"/>
              <a:t>If you find anything unsafe during the vehicle inspection, repair before operating. Federal and state laws forbid operating an unsafe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67</a:t>
            </a:fld>
            <a:endParaRPr lang="en-US"/>
          </a:p>
        </p:txBody>
      </p:sp>
    </p:spTree>
    <p:extLst>
      <p:ext uri="{BB962C8B-B14F-4D97-AF65-F5344CB8AC3E}">
        <p14:creationId xmlns:p14="http://schemas.microsoft.com/office/powerpoint/2010/main" val="1967878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Hydraulic</a:t>
            </a:r>
            <a:r>
              <a:rPr lang="en-US" b="1" u="sng" baseline="0" dirty="0"/>
              <a:t> Brake Check (if equipped)</a:t>
            </a:r>
          </a:p>
          <a:p>
            <a:pPr marL="171450" indent="-171450">
              <a:buFont typeface="Arial" panose="020B0604020202020204" pitchFamily="34" charset="0"/>
              <a:buChar char="•"/>
            </a:pPr>
            <a:r>
              <a:rPr lang="en-US" b="0" dirty="0"/>
              <a:t>Test for hydraulic brake leaks.</a:t>
            </a:r>
          </a:p>
          <a:p>
            <a:pPr marL="628650" lvl="1" indent="-171450">
              <a:buFont typeface="Wingdings" panose="05000000000000000000" pitchFamily="2" charset="2"/>
              <a:buChar char="§"/>
            </a:pPr>
            <a:r>
              <a:rPr lang="en-US" dirty="0"/>
              <a:t>Pump the brake pedal three times, then apply firm pressure to the pedal and hold for five seconds. </a:t>
            </a:r>
          </a:p>
          <a:p>
            <a:pPr marL="628650" lvl="1" indent="-171450">
              <a:buFont typeface="Wingdings" panose="05000000000000000000" pitchFamily="2" charset="2"/>
              <a:buChar char="§"/>
            </a:pPr>
            <a:r>
              <a:rPr lang="en-US" dirty="0"/>
              <a:t>The pedal should not move. If it does, there may be a leak or other problem. Repair before driving.</a:t>
            </a:r>
          </a:p>
          <a:p>
            <a:pPr marL="0" lvl="0" indent="0">
              <a:buFont typeface="Wingdings" panose="05000000000000000000" pitchFamily="2" charset="2"/>
              <a:buNone/>
            </a:pPr>
            <a:endParaRPr lang="en-US" b="1" u="sng" dirty="0"/>
          </a:p>
          <a:p>
            <a:pPr marL="0" lvl="0" indent="0">
              <a:buFont typeface="Wingdings" panose="05000000000000000000" pitchFamily="2" charset="2"/>
              <a:buNone/>
            </a:pPr>
            <a:r>
              <a:rPr lang="en-US" b="1" u="sng" dirty="0"/>
              <a:t>Hydraulic Brake Reserve</a:t>
            </a:r>
            <a:r>
              <a:rPr lang="en-US" b="1" u="sng" baseline="0" dirty="0"/>
              <a:t> (Backup) System, if equipped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Ensure</a:t>
            </a:r>
            <a:r>
              <a:rPr lang="en-US" b="0" baseline="0" dirty="0"/>
              <a:t> the hydraulic brake reserve system is functioning properly.</a:t>
            </a:r>
            <a:endParaRPr lang="en-US" b="0" dirty="0"/>
          </a:p>
          <a:p>
            <a:pPr marL="628650" lvl="1" indent="-171450">
              <a:buFont typeface="Wingdings" panose="05000000000000000000" pitchFamily="2" charset="2"/>
              <a:buChar char="§"/>
            </a:pPr>
            <a:r>
              <a:rPr lang="en-US" dirty="0"/>
              <a:t>With the key off, depress the brake pedal and listen for the sound of the reserve system electric motor.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68</a:t>
            </a:fld>
            <a:endParaRPr lang="en-US"/>
          </a:p>
        </p:txBody>
      </p:sp>
    </p:spTree>
    <p:extLst>
      <p:ext uri="{BB962C8B-B14F-4D97-AF65-F5344CB8AC3E}">
        <p14:creationId xmlns:p14="http://schemas.microsoft.com/office/powerpoint/2010/main" val="3630203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69</a:t>
            </a:fld>
            <a:endParaRPr lang="en-US"/>
          </a:p>
        </p:txBody>
      </p:sp>
    </p:spTree>
    <p:extLst>
      <p:ext uri="{BB962C8B-B14F-4D97-AF65-F5344CB8AC3E}">
        <p14:creationId xmlns:p14="http://schemas.microsoft.com/office/powerpoint/2010/main" val="177534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personnel refer to the fire engine inspection as the daily preventative maintenance (PM) check. The two terms can be used interchangeably. This inspection should be documented in the </a:t>
            </a:r>
            <a:r>
              <a:rPr lang="en-US" i="1" dirty="0"/>
              <a:t>Fire Equipment Maintenance Procedure and Record</a:t>
            </a:r>
            <a:r>
              <a:rPr lang="en-US" dirty="0"/>
              <a:t> (FEMPR).</a:t>
            </a:r>
          </a:p>
          <a:p>
            <a:endParaRPr lang="en-US" sz="1400" b="1" dirty="0"/>
          </a:p>
          <a:p>
            <a:r>
              <a:rPr lang="en-US" sz="1400" b="1" dirty="0"/>
              <a:t>Provide for safety first!</a:t>
            </a:r>
          </a:p>
          <a:p>
            <a:pPr marL="285750" lvl="0" indent="-285750">
              <a:buFont typeface="Arial" panose="020B0604020202020204" pitchFamily="34" charset="0"/>
              <a:buChar char="•"/>
            </a:pPr>
            <a:r>
              <a:rPr lang="en-US" b="0" u="none" dirty="0">
                <a:solidFill>
                  <a:schemeClr val="tx1"/>
                </a:solidFill>
              </a:rPr>
              <a:t>Set the brakes.</a:t>
            </a:r>
          </a:p>
          <a:p>
            <a:pPr marL="285750" lvl="0" indent="-285750">
              <a:buFont typeface="Arial" panose="020B0604020202020204" pitchFamily="34" charset="0"/>
              <a:buChar char="•"/>
            </a:pPr>
            <a:r>
              <a:rPr lang="en-US" b="0" u="none" dirty="0">
                <a:solidFill>
                  <a:schemeClr val="tx1"/>
                </a:solidFill>
              </a:rPr>
              <a:t>Chock vehicle.</a:t>
            </a:r>
          </a:p>
          <a:p>
            <a:pPr marL="285750" lvl="0" indent="-285750">
              <a:buFont typeface="Arial" panose="020B0604020202020204" pitchFamily="34" charset="0"/>
              <a:buChar char="•"/>
            </a:pPr>
            <a:r>
              <a:rPr lang="en-US" b="0" u="none" dirty="0">
                <a:solidFill>
                  <a:schemeClr val="tx1"/>
                </a:solidFill>
              </a:rPr>
              <a:t>Remove keys from the ignition while working under or around the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a:t>
            </a:fld>
            <a:endParaRPr lang="en-US"/>
          </a:p>
        </p:txBody>
      </p:sp>
    </p:spTree>
    <p:extLst>
      <p:ext uri="{BB962C8B-B14F-4D97-AF65-F5344CB8AC3E}">
        <p14:creationId xmlns:p14="http://schemas.microsoft.com/office/powerpoint/2010/main" val="3235325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Slack Adjusters</a:t>
            </a:r>
          </a:p>
          <a:p>
            <a:pPr marL="171450" indent="-171450">
              <a:buFont typeface="Arial" panose="020B0604020202020204" pitchFamily="34" charset="0"/>
              <a:buChar char="•"/>
            </a:pPr>
            <a:r>
              <a:rPr lang="en-US" dirty="0"/>
              <a:t>Ensure</a:t>
            </a:r>
            <a:r>
              <a:rPr lang="en-US" baseline="0" dirty="0"/>
              <a:t> the </a:t>
            </a:r>
            <a:r>
              <a:rPr lang="en-US" dirty="0"/>
              <a:t>slack adjuster is securely mounted.</a:t>
            </a:r>
          </a:p>
          <a:p>
            <a:pPr marL="171450" indent="-171450">
              <a:buFont typeface="Arial" panose="020B0604020202020204" pitchFamily="34" charset="0"/>
              <a:buChar char="•"/>
            </a:pPr>
            <a:r>
              <a:rPr lang="en-US" dirty="0"/>
              <a:t>Check slack adjuster and pushrod for bent, broken, loose, or missing parts.</a:t>
            </a:r>
          </a:p>
          <a:p>
            <a:pPr marL="171450" indent="-171450">
              <a:buFont typeface="Arial" panose="020B0604020202020204" pitchFamily="34" charset="0"/>
              <a:buChar char="•"/>
            </a:pPr>
            <a:r>
              <a:rPr lang="en-US" dirty="0"/>
              <a:t>With brakes released and wheels chocked, pull</a:t>
            </a:r>
            <a:r>
              <a:rPr lang="en-US" baseline="0" dirty="0"/>
              <a:t> the slack adjuster by hand </a:t>
            </a:r>
            <a:r>
              <a:rPr lang="en-US" dirty="0"/>
              <a:t>using a large screwdriver as leverage. </a:t>
            </a:r>
          </a:p>
          <a:p>
            <a:pPr marL="628650" lvl="1" indent="-171450">
              <a:buFont typeface="Wingdings" panose="05000000000000000000" pitchFamily="2" charset="2"/>
              <a:buChar char="§"/>
            </a:pPr>
            <a:r>
              <a:rPr lang="en-US" dirty="0"/>
              <a:t>The pushrod should not move more than approximately 1 inch.</a:t>
            </a:r>
            <a:r>
              <a:rPr lang="en-US" baseline="0" dirty="0"/>
              <a:t> </a:t>
            </a:r>
          </a:p>
          <a:p>
            <a:pPr marL="628650" lvl="1" indent="-171450">
              <a:buFont typeface="Wingdings" panose="05000000000000000000" pitchFamily="2" charset="2"/>
              <a:buChar char="§"/>
            </a:pPr>
            <a:r>
              <a:rPr lang="en-US" baseline="0" dirty="0"/>
              <a:t>The angle between the pushrod and the slack adjuster should not be </a:t>
            </a:r>
            <a:r>
              <a:rPr lang="en-US" b="1" i="1" u="sng" baseline="0" dirty="0"/>
              <a:t>less than </a:t>
            </a:r>
            <a:r>
              <a:rPr lang="en-US" b="0" i="0" u="none" baseline="0" dirty="0"/>
              <a:t>90 degrees. </a:t>
            </a:r>
          </a:p>
          <a:p>
            <a:pPr marL="628650" lvl="1" indent="-171450">
              <a:buFont typeface="Wingdings" panose="05000000000000000000" pitchFamily="2" charset="2"/>
              <a:buChar char="§"/>
            </a:pPr>
            <a:r>
              <a:rPr lang="en-US" b="0" i="0" u="none" baseline="0" dirty="0"/>
              <a:t>You should not be able to see the </a:t>
            </a:r>
            <a:r>
              <a:rPr lang="en-US" b="0" i="0" u="none" baseline="0" dirty="0" err="1"/>
              <a:t>overstroked</a:t>
            </a:r>
            <a:r>
              <a:rPr lang="en-US" b="0" i="0" u="none" baseline="0" dirty="0"/>
              <a:t> indicator.</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70</a:t>
            </a:fld>
            <a:endParaRPr lang="en-US"/>
          </a:p>
        </p:txBody>
      </p:sp>
    </p:spTree>
    <p:extLst>
      <p:ext uri="{BB962C8B-B14F-4D97-AF65-F5344CB8AC3E}">
        <p14:creationId xmlns:p14="http://schemas.microsoft.com/office/powerpoint/2010/main" val="376200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Brake Chamber/Canister</a:t>
            </a:r>
            <a:r>
              <a:rPr lang="en-US" b="1" u="sng" baseline="0" dirty="0"/>
              <a:t> and Brake Lines</a:t>
            </a:r>
            <a:endParaRPr lang="en-US" b="1" u="sng" dirty="0"/>
          </a:p>
          <a:p>
            <a:pPr marL="171450" indent="-171450">
              <a:buFont typeface="Arial" panose="020B0604020202020204" pitchFamily="34" charset="0"/>
              <a:buChar char="•"/>
            </a:pPr>
            <a:r>
              <a:rPr lang="en-US" dirty="0"/>
              <a:t>Inspect</a:t>
            </a:r>
            <a:r>
              <a:rPr lang="en-US" baseline="0" dirty="0"/>
              <a:t> canisters for any physical damage. </a:t>
            </a:r>
          </a:p>
          <a:p>
            <a:pPr marL="171450" indent="-171450">
              <a:buFont typeface="Arial" panose="020B0604020202020204" pitchFamily="34" charset="0"/>
              <a:buChar char="•"/>
            </a:pPr>
            <a:r>
              <a:rPr lang="en-US" baseline="0" dirty="0"/>
              <a:t>Ensure the emergency release key is secured in the external mount. </a:t>
            </a:r>
          </a:p>
          <a:p>
            <a:pPr marL="171450" indent="-171450">
              <a:buFont typeface="Arial" panose="020B0604020202020204" pitchFamily="34" charset="0"/>
              <a:buChar char="•"/>
            </a:pPr>
            <a:r>
              <a:rPr lang="en-US" baseline="0" dirty="0"/>
              <a:t>Ensure the dust cap is covering the hole on top of the canister.  </a:t>
            </a:r>
          </a:p>
          <a:p>
            <a:pPr marL="171450" indent="-171450">
              <a:buFont typeface="Arial" panose="020B0604020202020204" pitchFamily="34" charset="0"/>
              <a:buChar char="•"/>
            </a:pPr>
            <a:r>
              <a:rPr lang="en-US" baseline="0" dirty="0"/>
              <a:t>Check air lines and ensure there are no cracks, chafing, or bulging.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71</a:t>
            </a:fld>
            <a:endParaRPr lang="en-US"/>
          </a:p>
        </p:txBody>
      </p:sp>
    </p:spTree>
    <p:extLst>
      <p:ext uri="{BB962C8B-B14F-4D97-AF65-F5344CB8AC3E}">
        <p14:creationId xmlns:p14="http://schemas.microsoft.com/office/powerpoint/2010/main" val="1694009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sng" strike="noStrike" kern="1200" baseline="0" dirty="0">
                <a:solidFill>
                  <a:schemeClr val="tx1"/>
                </a:solidFill>
                <a:latin typeface="Arial" charset="0"/>
                <a:ea typeface="+mn-ea"/>
                <a:cs typeface="+mn-cs"/>
              </a:rPr>
              <a:t>Brake Drums and Linings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charset="0"/>
                <a:ea typeface="+mn-ea"/>
                <a:cs typeface="+mn-cs"/>
              </a:rPr>
              <a:t>Brake drums are located on each end of the vehicle’s axles. The wheels are bolted to the drums. The braking mechanism is inside the drum. To stop, the brake shoes and linings are pushed against the inside of the drum. Disk brakes use a caliper to clamp two brake pads against a rotor. Both of</a:t>
            </a:r>
            <a:r>
              <a:rPr lang="en-US" sz="1200" b="0" i="0" u="none" strike="noStrike" kern="1200" dirty="0">
                <a:solidFill>
                  <a:schemeClr val="tx1"/>
                </a:solidFill>
                <a:latin typeface="Arial" charset="0"/>
                <a:ea typeface="+mn-ea"/>
                <a:cs typeface="+mn-cs"/>
              </a:rPr>
              <a:t> these</a:t>
            </a:r>
            <a:r>
              <a:rPr lang="en-US" sz="1200" b="0" i="0" u="none" strike="noStrike" kern="1200" baseline="0" dirty="0">
                <a:solidFill>
                  <a:schemeClr val="tx1"/>
                </a:solidFill>
                <a:latin typeface="Arial" charset="0"/>
                <a:ea typeface="+mn-ea"/>
                <a:cs typeface="+mn-cs"/>
              </a:rPr>
              <a:t> cause friction, which slows the vehicle (and creates heat). </a:t>
            </a:r>
          </a:p>
          <a:p>
            <a:pPr marL="171450" indent="-171450">
              <a:buFont typeface="Arial" panose="020B0604020202020204" pitchFamily="34" charset="0"/>
              <a:buChar char="•"/>
            </a:pPr>
            <a:r>
              <a:rPr lang="en-US" dirty="0"/>
              <a:t>Ensure</a:t>
            </a:r>
            <a:r>
              <a:rPr lang="en-US" baseline="0" dirty="0"/>
              <a:t> there are no </a:t>
            </a:r>
            <a:r>
              <a:rPr lang="en-US" dirty="0"/>
              <a:t>cracked drums (or disks).</a:t>
            </a:r>
          </a:p>
          <a:p>
            <a:pPr marL="171450" indent="-171450">
              <a:buFont typeface="Arial" panose="020B0604020202020204" pitchFamily="34" charset="0"/>
              <a:buChar char="•"/>
            </a:pPr>
            <a:r>
              <a:rPr lang="en-US" dirty="0"/>
              <a:t>Ensure shoes or pads are not worn dangerously thin, missing, or broken. </a:t>
            </a:r>
          </a:p>
          <a:p>
            <a:pPr marL="628650" lvl="1" indent="-171450">
              <a:buFont typeface="Wingdings" panose="05000000000000000000" pitchFamily="2" charset="2"/>
              <a:buChar char="§"/>
            </a:pPr>
            <a:r>
              <a:rPr lang="en-US" i="1" dirty="0"/>
              <a:t>Shoes should have a lining no less than</a:t>
            </a:r>
            <a:r>
              <a:rPr lang="en-US" i="1" baseline="0" dirty="0"/>
              <a:t> </a:t>
            </a:r>
            <a:r>
              <a:rPr lang="en-US" i="1" dirty="0"/>
              <a:t>¼-inch</a:t>
            </a:r>
            <a:r>
              <a:rPr lang="en-US" i="1" baseline="0" dirty="0"/>
              <a:t> thick.</a:t>
            </a:r>
          </a:p>
          <a:p>
            <a:pPr marL="171450" indent="-171450">
              <a:buFont typeface="Arial" panose="020B0604020202020204" pitchFamily="34" charset="0"/>
              <a:buChar char="•"/>
            </a:pPr>
            <a:r>
              <a:rPr lang="en-US" dirty="0"/>
              <a:t>Ensure shoes or pads do not have oil, grease, or brake fluid on them.</a:t>
            </a:r>
          </a:p>
          <a:p>
            <a:pPr marL="628650" lvl="1" indent="-171450">
              <a:buFont typeface="Wingdings" panose="05000000000000000000" pitchFamily="2" charset="2"/>
              <a:buChar char="§"/>
            </a:pPr>
            <a:r>
              <a:rPr lang="en-US" i="1" dirty="0"/>
              <a:t>Axle hub seal or hydraulic wheel cylinder leaks can result in oil or brake fluid spraying on braking surfaces. The porous friction material will absorb the oil, acting as a lubricant on the brake surfaces and causing the other brakes to work harder to compensate for the faulty brake. If this occurs, the friction material </a:t>
            </a:r>
            <a:r>
              <a:rPr lang="en-US" i="1" u="sng" dirty="0"/>
              <a:t>must</a:t>
            </a:r>
            <a:r>
              <a:rPr lang="en-US" i="1" dirty="0"/>
              <a:t> be replaced. Oil soaked linings and pads can also catch fire due to the heat generated by friction.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72</a:t>
            </a:fld>
            <a:endParaRPr lang="en-US"/>
          </a:p>
        </p:txBody>
      </p:sp>
    </p:spTree>
    <p:extLst>
      <p:ext uri="{BB962C8B-B14F-4D97-AF65-F5344CB8AC3E}">
        <p14:creationId xmlns:p14="http://schemas.microsoft.com/office/powerpoint/2010/main" val="5444951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Air Compressor Governor Pressure Test</a:t>
            </a:r>
          </a:p>
          <a:p>
            <a:pPr marL="0" indent="0">
              <a:buNone/>
            </a:pPr>
            <a:r>
              <a:rPr lang="en-US" dirty="0"/>
              <a:t>Pumping by the air compressor should start at about 100 PSI and stop at about 125 PSI (check manufacturer’s specifications). </a:t>
            </a:r>
          </a:p>
          <a:p>
            <a:pPr marL="171450" indent="-171450">
              <a:buFont typeface="Arial" panose="020B0604020202020204" pitchFamily="34" charset="0"/>
              <a:buChar char="•"/>
            </a:pPr>
            <a:r>
              <a:rPr lang="en-US" dirty="0"/>
              <a:t>Run the engine at a fast idle. </a:t>
            </a:r>
          </a:p>
          <a:p>
            <a:pPr marL="628650" lvl="1" indent="-171450">
              <a:buFont typeface="Wingdings" panose="05000000000000000000" pitchFamily="2" charset="2"/>
              <a:buChar char="§"/>
            </a:pPr>
            <a:r>
              <a:rPr lang="en-US" dirty="0"/>
              <a:t>The air governor should cut-out the air compressor at about the manufacturer’s specified pressure. The air pressure shown by your gauge(s) will stop rising. </a:t>
            </a:r>
          </a:p>
          <a:p>
            <a:pPr marL="171450" indent="-171450">
              <a:buFont typeface="Arial" panose="020B0604020202020204" pitchFamily="34" charset="0"/>
              <a:buChar char="•"/>
            </a:pPr>
            <a:r>
              <a:rPr lang="en-US" dirty="0"/>
              <a:t>With the engine idling, step on and off the brake to reduce the air tank pressure. </a:t>
            </a:r>
          </a:p>
          <a:p>
            <a:pPr marL="628650" lvl="1" indent="-171450">
              <a:buFont typeface="Wingdings" panose="05000000000000000000" pitchFamily="2" charset="2"/>
              <a:buChar char="§"/>
            </a:pPr>
            <a:r>
              <a:rPr lang="en-US" dirty="0"/>
              <a:t>The compressor should cut-in at about the manufacturer's specified cut-in pressure. The pressure should begin to rise.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en-US" b="1" i="1" dirty="0"/>
              <a:t>If the air governor does not work as described above, it may need to be fixed. A governor that does not work properly may not keep enough air pressure for safe driving.</a:t>
            </a:r>
          </a:p>
          <a:p>
            <a:pPr marL="628650" lvl="1"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73</a:t>
            </a:fld>
            <a:endParaRPr lang="en-US"/>
          </a:p>
        </p:txBody>
      </p:sp>
    </p:spTree>
    <p:extLst>
      <p:ext uri="{BB962C8B-B14F-4D97-AF65-F5344CB8AC3E}">
        <p14:creationId xmlns:p14="http://schemas.microsoft.com/office/powerpoint/2010/main" val="2647905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Parking</a:t>
            </a:r>
            <a:r>
              <a:rPr lang="en-US" b="1" u="sng" baseline="0" dirty="0"/>
              <a:t> Brake</a:t>
            </a:r>
            <a:r>
              <a:rPr lang="en-US" b="1" u="sng" dirty="0"/>
              <a:t> Leak</a:t>
            </a:r>
            <a:r>
              <a:rPr lang="en-US" b="1" u="sng" baseline="0" dirty="0"/>
              <a:t> Test</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Chock the wheels.</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Build up air pressure until the governor cuts out (120 – 140 PSI).</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 Test the leakage rate </a:t>
            </a:r>
            <a:r>
              <a:rPr lang="en-US" sz="1200" b="1" u="none" strike="noStrike" kern="1200" dirty="0">
                <a:solidFill>
                  <a:schemeClr val="tx1"/>
                </a:solidFill>
                <a:effectLst>
                  <a:glow>
                    <a:srgbClr val="000000"/>
                  </a:glow>
                  <a:reflection stA="0" endPos="0" fadeDir="0" sx="0" sy="0"/>
                </a:effectLst>
                <a:latin typeface="Arial" charset="0"/>
                <a:ea typeface="+mn-ea"/>
                <a:cs typeface="+mn-cs"/>
              </a:rPr>
              <a:t>without the foot brake applied.</a:t>
            </a:r>
            <a:endParaRPr lang="en-US" sz="1200" u="none" strike="noStrike" kern="1200" dirty="0">
              <a:solidFill>
                <a:schemeClr val="tx1"/>
              </a:solidFill>
              <a:effectLst>
                <a:glow>
                  <a:srgbClr val="000000"/>
                </a:glow>
                <a:reflection stA="0" endPos="0" fadeDir="0" sx="0" sy="0"/>
              </a:effectLst>
              <a:latin typeface="Arial" charset="0"/>
              <a:ea typeface="+mn-ea"/>
              <a:cs typeface="+mn-cs"/>
            </a:endParaRPr>
          </a:p>
          <a:p>
            <a:pPr marL="628650" lvl="1" indent="-171450" fontAlgn="base">
              <a:buFont typeface="Wingdings" panose="05000000000000000000" pitchFamily="2" charset="2"/>
              <a:buChar char="§"/>
            </a:pPr>
            <a:r>
              <a:rPr lang="en-US" sz="1200" kern="1200" dirty="0">
                <a:solidFill>
                  <a:schemeClr val="tx1"/>
                </a:solidFill>
                <a:effectLst/>
                <a:latin typeface="Arial" charset="0"/>
                <a:ea typeface="+mn-ea"/>
                <a:cs typeface="+mn-cs"/>
              </a:rPr>
              <a:t>Ensure the </a:t>
            </a:r>
            <a:r>
              <a:rPr lang="en-US" sz="1200" b="1" u="sng" kern="1200" dirty="0">
                <a:solidFill>
                  <a:schemeClr val="tx1"/>
                </a:solidFill>
                <a:effectLst/>
                <a:latin typeface="Arial" charset="0"/>
                <a:ea typeface="+mn-ea"/>
                <a:cs typeface="+mn-cs"/>
              </a:rPr>
              <a:t>Ignition is in the “OFF” position.</a:t>
            </a: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(You need to be able to listen.)</a:t>
            </a:r>
          </a:p>
          <a:p>
            <a:pPr marL="628650" lvl="1" indent="-171450" fontAlgn="base">
              <a:buFont typeface="Wingdings" panose="05000000000000000000" pitchFamily="2" charset="2"/>
              <a:buChar char="§"/>
            </a:pPr>
            <a:r>
              <a:rPr lang="en-US" sz="1200" kern="1200" dirty="0">
                <a:solidFill>
                  <a:schemeClr val="tx1"/>
                </a:solidFill>
                <a:effectLst/>
                <a:latin typeface="Arial" charset="0"/>
                <a:ea typeface="+mn-ea"/>
                <a:cs typeface="+mn-cs"/>
              </a:rPr>
              <a:t>Turn the </a:t>
            </a:r>
            <a:r>
              <a:rPr lang="en-US" sz="1200" b="1" u="sng" kern="1200" dirty="0">
                <a:solidFill>
                  <a:schemeClr val="tx1"/>
                </a:solidFill>
                <a:effectLst/>
                <a:latin typeface="Arial" charset="0"/>
                <a:ea typeface="+mn-ea"/>
                <a:cs typeface="+mn-cs"/>
              </a:rPr>
              <a:t>Ignition to the “ON”  (not “START”) position</a:t>
            </a:r>
            <a:r>
              <a:rPr lang="en-US" sz="1200" b="1" u="none" kern="1200" dirty="0">
                <a:solidFill>
                  <a:schemeClr val="tx1"/>
                </a:solidFill>
                <a:effectLst/>
                <a:latin typeface="Arial" charset="0"/>
                <a:ea typeface="+mn-ea"/>
                <a:cs typeface="+mn-cs"/>
              </a:rPr>
              <a:t>.</a:t>
            </a:r>
            <a:r>
              <a:rPr lang="en-US" sz="1200" b="1" u="none" kern="1200" baseline="0" dirty="0">
                <a:solidFill>
                  <a:schemeClr val="tx1"/>
                </a:solidFill>
                <a:effectLst/>
                <a:latin typeface="Arial" charset="0"/>
                <a:ea typeface="+mn-ea"/>
                <a:cs typeface="+mn-cs"/>
              </a:rPr>
              <a:t> </a:t>
            </a: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(Most vehicles need to have the ignition on for the gauges to work.)</a:t>
            </a:r>
          </a:p>
          <a:p>
            <a:pPr marL="628650" lvl="1" indent="-171450" fontAlgn="base">
              <a:buFont typeface="Wingdings" panose="05000000000000000000" pitchFamily="2" charset="2"/>
              <a:buChar char="§"/>
            </a:pP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Release the parking brake. </a:t>
            </a:r>
            <a:r>
              <a:rPr lang="en-US" sz="1200" i="1"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(Push knob in.)</a:t>
            </a:r>
            <a:endPar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Arial" charset="0"/>
                <a:ea typeface="+mn-ea"/>
                <a:cs typeface="+mn-cs"/>
              </a:rPr>
              <a:t>Monitor the air pressure gauge for 1 minute.</a:t>
            </a:r>
          </a:p>
          <a:p>
            <a:pPr marL="628650" lvl="1" indent="-171450" fontAlgn="base">
              <a:buFont typeface="Wingdings" panose="05000000000000000000" pitchFamily="2" charset="2"/>
              <a:buChar char="§"/>
            </a:pP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Listen for audible air leaks.</a:t>
            </a:r>
          </a:p>
          <a:p>
            <a:pPr marL="0" lvl="0" indent="0">
              <a:buFont typeface="Arial" panose="020B0604020202020204" pitchFamily="34" charset="0"/>
              <a:buNone/>
            </a:pPr>
            <a:r>
              <a:rPr lang="en-US" sz="1200" kern="1200" dirty="0">
                <a:solidFill>
                  <a:schemeClr val="tx1"/>
                </a:solidFill>
                <a:effectLst/>
                <a:latin typeface="Arial" charset="0"/>
                <a:ea typeface="+mn-ea"/>
                <a:cs typeface="+mn-cs"/>
              </a:rPr>
              <a:t>The system should lose </a:t>
            </a:r>
            <a:r>
              <a:rPr lang="en-US" sz="1200" b="1" u="sng" kern="1200" dirty="0">
                <a:solidFill>
                  <a:schemeClr val="tx1"/>
                </a:solidFill>
                <a:effectLst/>
                <a:latin typeface="Arial" charset="0"/>
                <a:ea typeface="+mn-ea"/>
                <a:cs typeface="+mn-cs"/>
              </a:rPr>
              <a:t>no more than 2 PSI</a:t>
            </a:r>
            <a:r>
              <a:rPr lang="en-US" sz="1200" b="1"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after the initial drop when the parking brake system is charged. </a:t>
            </a:r>
          </a:p>
          <a:p>
            <a:pPr marL="171450" lvl="0" indent="-171450">
              <a:buFont typeface="Arial" panose="020B0604020202020204" pitchFamily="34" charset="0"/>
              <a:buChar char="•"/>
            </a:pPr>
            <a:r>
              <a:rPr lang="en-US" sz="1200" b="0" i="1" kern="1200" dirty="0">
                <a:solidFill>
                  <a:schemeClr val="tx1"/>
                </a:solidFill>
                <a:effectLst/>
                <a:latin typeface="Arial" charset="0"/>
                <a:ea typeface="+mn-ea"/>
                <a:cs typeface="+mn-cs"/>
              </a:rPr>
              <a:t>If the air loss rate exceeds</a:t>
            </a:r>
            <a:r>
              <a:rPr lang="en-US" sz="1200" b="0" i="1" kern="1200" baseline="0" dirty="0">
                <a:solidFill>
                  <a:schemeClr val="tx1"/>
                </a:solidFill>
                <a:effectLst/>
                <a:latin typeface="Arial" charset="0"/>
                <a:ea typeface="+mn-ea"/>
                <a:cs typeface="+mn-cs"/>
              </a:rPr>
              <a:t> 2 PSI</a:t>
            </a:r>
            <a:r>
              <a:rPr lang="en-US" sz="1200" b="0" i="1" kern="1200" dirty="0">
                <a:solidFill>
                  <a:schemeClr val="tx1"/>
                </a:solidFill>
                <a:effectLst/>
                <a:latin typeface="Arial" charset="0"/>
                <a:ea typeface="+mn-ea"/>
                <a:cs typeface="+mn-cs"/>
              </a:rPr>
              <a:t>, check for air leaks and fix before driving the vehicle. Otherwise, you could experience brake failure while driving.</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74</a:t>
            </a:fld>
            <a:endParaRPr lang="en-US"/>
          </a:p>
        </p:txBody>
      </p:sp>
    </p:spTree>
    <p:extLst>
      <p:ext uri="{BB962C8B-B14F-4D97-AF65-F5344CB8AC3E}">
        <p14:creationId xmlns:p14="http://schemas.microsoft.com/office/powerpoint/2010/main" val="2478679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a:t>
            </a:r>
            <a:r>
              <a:rPr lang="en-US" b="1" u="sng" dirty="0"/>
              <a:t> Leak</a:t>
            </a:r>
            <a:r>
              <a:rPr lang="en-US" b="1" u="sng" baseline="0" dirty="0"/>
              <a:t> Test </a:t>
            </a:r>
          </a:p>
          <a:p>
            <a:r>
              <a:rPr lang="en-US" baseline="0" dirty="0"/>
              <a:t>Continuing from the parking brake leak test, check the leakage rate </a:t>
            </a:r>
            <a:r>
              <a:rPr lang="en-US" b="1" baseline="0" dirty="0"/>
              <a:t>with foot brake applied.</a:t>
            </a:r>
            <a:endParaRPr lang="en-US" b="1" dirty="0"/>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indent="-171450">
              <a:buFont typeface="Arial" panose="020B0604020202020204" pitchFamily="34" charset="0"/>
              <a:buChar char="•"/>
            </a:pPr>
            <a:r>
              <a:rPr lang="en-US" i="0" baseline="0" dirty="0"/>
              <a:t>Fully apply the foot brake. </a:t>
            </a:r>
            <a:r>
              <a:rPr lang="en-US" i="1" baseline="0" dirty="0"/>
              <a:t>(Never apply the service brake when the parking brake is set; the compound forces can damage components.)</a:t>
            </a:r>
            <a:endParaRPr lang="en-US" i="0" baseline="0" dirty="0"/>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Monitor the air pressure gauge for one minute.</a:t>
            </a:r>
          </a:p>
          <a:p>
            <a:pPr marL="628650" lvl="1" indent="-171450">
              <a:buFont typeface="Wingdings" panose="05000000000000000000" pitchFamily="2" charset="2"/>
              <a:buChar char="§"/>
            </a:pPr>
            <a:r>
              <a:rPr lang="en-US" baseline="0" dirty="0"/>
              <a:t>After the initial drop when the service brake system is charged, you should lose no more than </a:t>
            </a:r>
            <a:r>
              <a:rPr lang="en-US" b="1" u="sng" baseline="0" dirty="0"/>
              <a:t>3 PSI </a:t>
            </a:r>
            <a:r>
              <a:rPr lang="en-US" baseline="0" dirty="0"/>
              <a:t>in one minute.  </a:t>
            </a:r>
          </a:p>
          <a:p>
            <a:pPr marL="171450" indent="-171450">
              <a:buFont typeface="Arial" panose="020B0604020202020204" pitchFamily="34" charset="0"/>
              <a:buChar char="•"/>
            </a:pPr>
            <a:r>
              <a:rPr lang="en-US" baseline="0" dirty="0"/>
              <a:t>Listen for audible air leaks. </a:t>
            </a:r>
          </a:p>
          <a:p>
            <a:pPr marL="628650" lvl="1" indent="-171450">
              <a:buFont typeface="Wingdings" panose="05000000000000000000" pitchFamily="2" charset="2"/>
              <a:buChar char="§"/>
            </a:pPr>
            <a:r>
              <a:rPr lang="en-US" i="1" baseline="0" dirty="0"/>
              <a:t>If the air loss rate is too much. Check for air leaks and fix before driving the vehicle. </a:t>
            </a:r>
            <a:r>
              <a:rPr lang="en-US" b="1" i="1" baseline="0" dirty="0"/>
              <a:t>Brake failure could occur.</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75</a:t>
            </a:fld>
            <a:endParaRPr lang="en-US"/>
          </a:p>
        </p:txBody>
      </p:sp>
    </p:spTree>
    <p:extLst>
      <p:ext uri="{BB962C8B-B14F-4D97-AF65-F5344CB8AC3E}">
        <p14:creationId xmlns:p14="http://schemas.microsoft.com/office/powerpoint/2010/main" val="3823479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Low Pressure Warning Signal Test</a:t>
            </a:r>
          </a:p>
          <a:p>
            <a:r>
              <a:rPr lang="en-US" b="0" baseline="0" dirty="0"/>
              <a:t>Continuing from the service brake leak test, perform a low pressure warning signal test.</a:t>
            </a:r>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indent="-171450">
              <a:buFont typeface="Arial" panose="020B0604020202020204" pitchFamily="34" charset="0"/>
              <a:buChar char="•"/>
            </a:pPr>
            <a:r>
              <a:rPr lang="en-US" i="0" baseline="0" dirty="0"/>
              <a:t>Fan (pump) the foot brake to bleed off air pressure. </a:t>
            </a:r>
            <a:r>
              <a:rPr lang="en-US" i="1" baseline="0" dirty="0"/>
              <a:t>(Never apply the service brake when the parking brake is set; the compound forces can damage components.)</a:t>
            </a:r>
            <a:endParaRPr lang="en-US" i="0" baseline="0" dirty="0"/>
          </a:p>
          <a:p>
            <a:pPr marL="171450" indent="-171450">
              <a:buFont typeface="Arial" panose="020B0604020202020204" pitchFamily="34" charset="0"/>
              <a:buChar char="•"/>
            </a:pPr>
            <a:r>
              <a:rPr lang="en-US" baseline="0" dirty="0"/>
              <a:t>Monitor the air pressure gauge.</a:t>
            </a:r>
          </a:p>
          <a:p>
            <a:pPr marL="171450" lvl="0" indent="-171450">
              <a:buFont typeface="Arial" panose="020B0604020202020204" pitchFamily="34" charset="0"/>
              <a:buChar char="•"/>
            </a:pPr>
            <a:r>
              <a:rPr lang="en-US" baseline="0" dirty="0"/>
              <a:t>Ensure both the low air pressure warning light </a:t>
            </a:r>
            <a:r>
              <a:rPr lang="en-US" b="1" u="sng" baseline="0" dirty="0"/>
              <a:t>and</a:t>
            </a:r>
            <a:r>
              <a:rPr lang="en-US" baseline="0" dirty="0"/>
              <a:t> audible alarm must come on when the air pressure drops below 60 PSI. </a:t>
            </a:r>
          </a:p>
          <a:p>
            <a:pPr marL="628650" lvl="1" indent="-171450">
              <a:buFont typeface="Wingdings" panose="05000000000000000000" pitchFamily="2" charset="2"/>
              <a:buChar char="§"/>
            </a:pPr>
            <a:r>
              <a:rPr lang="en-US" i="1" baseline="0" dirty="0"/>
              <a:t>The low air pressure warning light and audible alarm are powered independent of each other for added safety.</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76</a:t>
            </a:fld>
            <a:endParaRPr lang="en-US"/>
          </a:p>
        </p:txBody>
      </p:sp>
    </p:spTree>
    <p:extLst>
      <p:ext uri="{BB962C8B-B14F-4D97-AF65-F5344CB8AC3E}">
        <p14:creationId xmlns:p14="http://schemas.microsoft.com/office/powerpoint/2010/main" val="1503929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257175"/>
            <a:ext cx="6264275" cy="4697413"/>
          </a:xfrm>
        </p:spPr>
      </p:sp>
      <p:sp>
        <p:nvSpPr>
          <p:cNvPr id="3" name="Notes Placeholder 2"/>
          <p:cNvSpPr>
            <a:spLocks noGrp="1"/>
          </p:cNvSpPr>
          <p:nvPr>
            <p:ph type="body" idx="1"/>
          </p:nvPr>
        </p:nvSpPr>
        <p:spPr>
          <a:xfrm>
            <a:off x="309794" y="5029200"/>
            <a:ext cx="6693974" cy="4343400"/>
          </a:xfrm>
        </p:spPr>
        <p:txBody>
          <a:bodyPr/>
          <a:lstStyle/>
          <a:p>
            <a:r>
              <a:rPr lang="en-US" b="1" u="sng" baseline="0" dirty="0"/>
              <a:t>Parking Brake Check</a:t>
            </a:r>
          </a:p>
          <a:p>
            <a:pPr marL="171450" indent="-171450">
              <a:buFont typeface="Arial" panose="020B0604020202020204" pitchFamily="34" charset="0"/>
              <a:buChar char="•"/>
            </a:pPr>
            <a:r>
              <a:rPr lang="en-US" b="0" baseline="0" dirty="0"/>
              <a:t>Continuing from the l</a:t>
            </a:r>
            <a:r>
              <a:rPr lang="en-US" b="0" dirty="0"/>
              <a:t>ow pressure warning signal test,</a:t>
            </a:r>
            <a:r>
              <a:rPr lang="en-US" b="0" baseline="0" dirty="0"/>
              <a:t> ensure the parking brake comes on automatically.  </a:t>
            </a:r>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lvl="0" indent="-171450">
              <a:buFont typeface="Arial" panose="020B0604020202020204" pitchFamily="34" charset="0"/>
              <a:buChar char="•"/>
            </a:pPr>
            <a:r>
              <a:rPr lang="en-US" i="0" baseline="0" dirty="0"/>
              <a:t>Continue to fan (pump) the foot brake to bleed off air pressure. </a:t>
            </a:r>
          </a:p>
          <a:p>
            <a:pPr marL="171450" lvl="0" indent="-171450">
              <a:buFont typeface="Arial" panose="020B0604020202020204" pitchFamily="34" charset="0"/>
              <a:buChar char="•"/>
            </a:pPr>
            <a:r>
              <a:rPr lang="en-US" baseline="0" dirty="0"/>
              <a:t>Monitor the air pressure gauge.</a:t>
            </a:r>
          </a:p>
          <a:p>
            <a:pPr marL="171450" lvl="0" indent="-171450">
              <a:buFont typeface="Arial" panose="020B0604020202020204" pitchFamily="34" charset="0"/>
              <a:buChar char="•"/>
            </a:pPr>
            <a:r>
              <a:rPr lang="en-US" baseline="0" dirty="0"/>
              <a:t>Continue to fan off the air pressure. At approximately 20 - 45 PSI, the parking brake valve should close (pop out). </a:t>
            </a:r>
          </a:p>
          <a:p>
            <a:pPr marL="628650" lvl="1" indent="-171450">
              <a:buFont typeface="Wingdings" panose="05000000000000000000" pitchFamily="2" charset="2"/>
              <a:buChar char="§"/>
            </a:pPr>
            <a:r>
              <a:rPr lang="en-US" i="1" baseline="0" dirty="0"/>
              <a:t>When the parking brake is set (pulled out) it requires no air pressure. Powerful springs hold the brakes by mechanical force (because air pressure can eventually leak away). When driving, the springs are held back by air pressure. If the air pressure is removed, the springs put on the brakes.</a:t>
            </a:r>
          </a:p>
          <a:p>
            <a:pPr marL="628650" lvl="1" indent="-171450">
              <a:buFont typeface="Wingdings" panose="05000000000000000000" pitchFamily="2" charset="2"/>
              <a:buChar char="§"/>
            </a:pPr>
            <a:r>
              <a:rPr lang="en-US" i="1" baseline="0" dirty="0"/>
              <a:t>Do not wait for the brakes to come on automatically. When the low air pressure warning light and buzzer first come on, bring the vehicle to a safe stop right away, while you can still control the brakes. The braking power of spring brakes depends on the brakes being in adjustment. If the brakes are not adjusted properly, neither the regular brakes nor the emergency/parking brakes will work correctly.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77</a:t>
            </a:fld>
            <a:endParaRPr lang="en-US"/>
          </a:p>
        </p:txBody>
      </p:sp>
    </p:spTree>
    <p:extLst>
      <p:ext uri="{BB962C8B-B14F-4D97-AF65-F5344CB8AC3E}">
        <p14:creationId xmlns:p14="http://schemas.microsoft.com/office/powerpoint/2010/main" val="2813712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Air</a:t>
            </a:r>
            <a:r>
              <a:rPr lang="en-US" b="1" u="sng" baseline="0" dirty="0"/>
              <a:t> Pressure Buildup Rate Test</a:t>
            </a:r>
            <a:endParaRPr lang="en-US" b="1" u="sng" dirty="0"/>
          </a:p>
          <a:p>
            <a:pPr marL="171450" indent="-171450">
              <a:buFont typeface="Arial" panose="020B0604020202020204" pitchFamily="34" charset="0"/>
              <a:buChar char="•"/>
            </a:pPr>
            <a:r>
              <a:rPr lang="en-US" b="0" dirty="0"/>
              <a:t>Check the air pressure buildup</a:t>
            </a:r>
            <a:r>
              <a:rPr lang="en-US" b="0" baseline="0" dirty="0"/>
              <a:t> rate.</a:t>
            </a:r>
            <a:r>
              <a:rPr lang="en-US" b="0" dirty="0"/>
              <a:t> </a:t>
            </a:r>
          </a:p>
          <a:p>
            <a:pPr marL="628650" lvl="1" indent="-171450">
              <a:buFont typeface="Wingdings" panose="05000000000000000000" pitchFamily="2" charset="2"/>
              <a:buChar char="§"/>
            </a:pPr>
            <a:r>
              <a:rPr lang="en-US" b="0" baseline="0" dirty="0"/>
              <a:t>Start the engine. </a:t>
            </a:r>
          </a:p>
          <a:p>
            <a:pPr marL="628650" lvl="1" indent="-171450">
              <a:buFont typeface="Wingdings" panose="05000000000000000000" pitchFamily="2" charset="2"/>
              <a:buChar char="§"/>
            </a:pPr>
            <a:r>
              <a:rPr lang="en-US" b="0" baseline="0" dirty="0"/>
              <a:t>Increase engine RPMs to a “high idle.”</a:t>
            </a:r>
          </a:p>
          <a:p>
            <a:pPr marL="628650" lvl="1" indent="-171450">
              <a:buFont typeface="Wingdings" panose="05000000000000000000" pitchFamily="2" charset="2"/>
              <a:buChar char="§"/>
            </a:pPr>
            <a:r>
              <a:rPr lang="en-US" b="0" baseline="0" dirty="0"/>
              <a:t>Watch the air pressure gauge.</a:t>
            </a:r>
          </a:p>
          <a:p>
            <a:pPr marL="628650" lvl="1" indent="-171450">
              <a:buFont typeface="Wingdings" panose="05000000000000000000" pitchFamily="2" charset="2"/>
              <a:buChar char="§"/>
            </a:pPr>
            <a:r>
              <a:rPr lang="en-US" b="0" baseline="0" dirty="0"/>
              <a:t>Time how long it takes the air pressure to build from 85 to 100 PSI. Th</a:t>
            </a:r>
            <a:r>
              <a:rPr lang="en-US" dirty="0"/>
              <a:t>e pressure should build from 85 to 100 PSI within 45 seconds. </a:t>
            </a:r>
            <a:r>
              <a:rPr lang="en-US" i="1" dirty="0"/>
              <a:t>(If the vehicle has larger than minimum air tanks, the buildup time can be longer and still be safe. Check the manufacturer’s specifications.)</a:t>
            </a:r>
          </a:p>
          <a:p>
            <a:r>
              <a:rPr lang="en-US" b="1" i="1" dirty="0"/>
              <a:t>If you experience</a:t>
            </a:r>
            <a:r>
              <a:rPr lang="en-US" b="1" i="1" baseline="0" dirty="0"/>
              <a:t> l</a:t>
            </a:r>
            <a:r>
              <a:rPr lang="en-US" b="1" i="1" dirty="0"/>
              <a:t>ow</a:t>
            </a:r>
            <a:r>
              <a:rPr lang="en-US" b="1" i="1" baseline="0" dirty="0"/>
              <a:t> </a:t>
            </a:r>
            <a:r>
              <a:rPr lang="en-US" b="1" i="1" dirty="0"/>
              <a:t>air pressure while</a:t>
            </a:r>
            <a:r>
              <a:rPr lang="en-US" b="1" i="1" baseline="0" dirty="0"/>
              <a:t> driving, make an emergency </a:t>
            </a:r>
            <a:r>
              <a:rPr lang="en-US" b="1" i="1" dirty="0"/>
              <a:t>stop. Don't drive the engine until the problem is fixed.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78</a:t>
            </a:fld>
            <a:endParaRPr lang="en-US"/>
          </a:p>
        </p:txBody>
      </p:sp>
    </p:spTree>
    <p:extLst>
      <p:ext uri="{BB962C8B-B14F-4D97-AF65-F5344CB8AC3E}">
        <p14:creationId xmlns:p14="http://schemas.microsoft.com/office/powerpoint/2010/main" val="160916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Post Off-Road Inspections</a:t>
            </a:r>
          </a:p>
          <a:p>
            <a:r>
              <a:rPr lang="en-US" dirty="0"/>
              <a:t>Post off-road inspections are intended to identify any damage that may have occurred during fire suppression operations and require a more in depth look at major chassis components. </a:t>
            </a:r>
          </a:p>
          <a:p>
            <a:r>
              <a:rPr lang="en-US" dirty="0"/>
              <a:t>These inspections should be completed immediately after traveling off-road, before returning to maintained roads, both during and after suppression operations, project work, or training. </a:t>
            </a:r>
          </a:p>
          <a:p>
            <a:r>
              <a:rPr lang="en-US" dirty="0"/>
              <a:t>Document the inspection findings and corrective actions on the Preventive Maintenance Checklist in the “Notes” section.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79</a:t>
            </a:fld>
            <a:endParaRPr lang="en-US"/>
          </a:p>
        </p:txBody>
      </p:sp>
    </p:spTree>
    <p:extLst>
      <p:ext uri="{BB962C8B-B14F-4D97-AF65-F5344CB8AC3E}">
        <p14:creationId xmlns:p14="http://schemas.microsoft.com/office/powerpoint/2010/main" val="347552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Performing the preventative maintenance inspection in the order it is listed in the Preventative Maintenance Checklist and inspection instructions is not critical. Chassis manufacturers change the location components are mounted every year so there is not one correct order to perform the inspection. An operator should perform an inspection in an order that works for the vehicle and includes all items on the list as well as any additional items they deem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a:t>
            </a:fld>
            <a:endParaRPr lang="en-US"/>
          </a:p>
        </p:txBody>
      </p:sp>
    </p:spTree>
    <p:extLst>
      <p:ext uri="{BB962C8B-B14F-4D97-AF65-F5344CB8AC3E}">
        <p14:creationId xmlns:p14="http://schemas.microsoft.com/office/powerpoint/2010/main" val="1698077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Post</a:t>
            </a:r>
            <a:r>
              <a:rPr lang="en-US" b="1" u="sng" baseline="0" dirty="0">
                <a:latin typeface="Arial" panose="020B0604020202020204" pitchFamily="34" charset="0"/>
                <a:cs typeface="Arial" panose="020B0604020202020204" pitchFamily="34" charset="0"/>
              </a:rPr>
              <a:t> Off-road Inspection Checklist</a:t>
            </a:r>
            <a:endParaRPr lang="en-US" b="1" u="sng" dirty="0">
              <a:latin typeface="Arial" panose="020B0604020202020204" pitchFamily="34" charset="0"/>
              <a:cs typeface="Arial" panose="020B0604020202020204" pitchFamily="34" charset="0"/>
            </a:endParaRPr>
          </a:p>
          <a:p>
            <a:r>
              <a:rPr lang="en-US" sz="1200" kern="1200" dirty="0">
                <a:solidFill>
                  <a:schemeClr val="tx1"/>
                </a:solidFill>
                <a:effectLst/>
                <a:latin typeface="Arial" charset="0"/>
                <a:ea typeface="+mn-ea"/>
                <a:cs typeface="+mn-cs"/>
              </a:rPr>
              <a:t>When leaving post off-road driving conditions and before driving onto a solid road surface, perform a quick visual vehicle inspection addressing the items below.</a:t>
            </a: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Steering - </a:t>
            </a:r>
            <a:r>
              <a:rPr lang="en-US" dirty="0">
                <a:latin typeface="Arial" panose="020B0604020202020204" pitchFamily="34" charset="0"/>
                <a:ea typeface="Calibri" panose="020F0502020204030204" pitchFamily="34" charset="0"/>
                <a:cs typeface="Times New Roman" panose="02020603050405020304" pitchFamily="18" charset="0"/>
              </a:rPr>
              <a:t>Ensure there are no bent or broken tie rod, tie rod ends, steering stabilizer, and sway bar.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Tires/Rims - </a:t>
            </a:r>
            <a:r>
              <a:rPr lang="en-US" dirty="0">
                <a:latin typeface="Arial" panose="020B0604020202020204" pitchFamily="34" charset="0"/>
                <a:ea typeface="Calibri" panose="020F0502020204030204" pitchFamily="34" charset="0"/>
                <a:cs typeface="Times New Roman" panose="02020603050405020304" pitchFamily="18" charset="0"/>
              </a:rPr>
              <a:t>Ensure there is no rock(s) in the duals, no bent or broken rims, loose lug-nuts, and no cut/gouged/bulging/underinflated tires.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Brakes - </a:t>
            </a:r>
            <a:r>
              <a:rPr lang="en-US" dirty="0">
                <a:latin typeface="Arial" panose="020B0604020202020204" pitchFamily="34" charset="0"/>
                <a:ea typeface="Calibri" panose="020F0502020204030204" pitchFamily="34" charset="0"/>
                <a:cs typeface="Times New Roman" panose="02020603050405020304" pitchFamily="18" charset="0"/>
              </a:rPr>
              <a:t>Ensure brake pods are not bent/dented/broken, brake lines are not broken/bulging or dangling, and </a:t>
            </a:r>
            <a:r>
              <a:rPr lang="en-US" sz="1200" kern="1200" dirty="0">
                <a:solidFill>
                  <a:schemeClr val="tx1"/>
                </a:solidFill>
                <a:effectLst/>
                <a:latin typeface="Arial" charset="0"/>
                <a:ea typeface="+mn-ea"/>
                <a:cs typeface="+mn-cs"/>
              </a:rPr>
              <a:t>the vehicle does not pull</a:t>
            </a:r>
            <a:r>
              <a:rPr lang="en-US" dirty="0">
                <a:latin typeface="Arial" panose="020B0604020202020204" pitchFamily="34" charset="0"/>
                <a:ea typeface="Calibri" panose="020F0502020204030204" pitchFamily="34" charset="0"/>
                <a:cs typeface="Times New Roman" panose="02020603050405020304" pitchFamily="18" charset="0"/>
              </a:rPr>
              <a:t> when braking.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Drive Train - </a:t>
            </a:r>
            <a:r>
              <a:rPr lang="en-US" dirty="0">
                <a:latin typeface="Arial" panose="020B0604020202020204" pitchFamily="34" charset="0"/>
                <a:ea typeface="Calibri" panose="020F0502020204030204" pitchFamily="34" charset="0"/>
                <a:cs typeface="Times New Roman" panose="02020603050405020304" pitchFamily="18" charset="0"/>
              </a:rPr>
              <a:t>Ensure drivelines are not dented/bent, carrier bearings and driveline hoops are in place, disengage 4X4 and low range, disengage locking hubs (if equipped).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Suspension - </a:t>
            </a:r>
            <a:r>
              <a:rPr lang="en-US" dirty="0">
                <a:latin typeface="Arial" panose="020B0604020202020204" pitchFamily="34" charset="0"/>
                <a:ea typeface="Calibri" panose="020F0502020204030204" pitchFamily="34" charset="0"/>
                <a:cs typeface="Times New Roman" panose="02020603050405020304" pitchFamily="18" charset="0"/>
              </a:rPr>
              <a:t>Ensure there are no bent/broken spring/shock mounts, no cracked or shifting springs, no dented or leaking shock absorbers, and no bent/broken U-bolts.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Noxious Weeds – </a:t>
            </a:r>
            <a:r>
              <a:rPr lang="en-US" b="0" dirty="0">
                <a:latin typeface="Arial" panose="020B0604020202020204" pitchFamily="34" charset="0"/>
                <a:ea typeface="Calibri" panose="020F0502020204030204" pitchFamily="34" charset="0"/>
                <a:cs typeface="Times New Roman" panose="02020603050405020304" pitchFamily="18" charset="0"/>
              </a:rPr>
              <a:t>Ensure</a:t>
            </a:r>
            <a:r>
              <a:rPr lang="en-US" b="0" baseline="0" dirty="0">
                <a:latin typeface="Arial" panose="020B0604020202020204" pitchFamily="34" charset="0"/>
                <a:ea typeface="Calibri" panose="020F0502020204030204" pitchFamily="34" charset="0"/>
                <a:cs typeface="Times New Roman" panose="02020603050405020304" pitchFamily="18" charset="0"/>
              </a:rPr>
              <a:t> </a:t>
            </a:r>
            <a:r>
              <a:rPr lang="en-US" sz="1200" kern="1200" dirty="0">
                <a:solidFill>
                  <a:schemeClr val="tx1"/>
                </a:solidFill>
                <a:effectLst/>
                <a:latin typeface="Arial" charset="0"/>
                <a:ea typeface="+mn-ea"/>
                <a:cs typeface="+mn-cs"/>
              </a:rPr>
              <a:t>the undercarriage is free from debris buildup or noxious weeds</a:t>
            </a:r>
            <a:r>
              <a:rPr lang="en-US" dirty="0">
                <a:latin typeface="Arial" panose="020B060402020202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80</a:t>
            </a:fld>
            <a:endParaRPr lang="en-US" dirty="0"/>
          </a:p>
        </p:txBody>
      </p:sp>
    </p:spTree>
    <p:extLst>
      <p:ext uri="{BB962C8B-B14F-4D97-AF65-F5344CB8AC3E}">
        <p14:creationId xmlns:p14="http://schemas.microsoft.com/office/powerpoint/2010/main" val="18250398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incident was caused by loose lug</a:t>
            </a:r>
            <a:r>
              <a:rPr lang="en-US" baseline="0" dirty="0"/>
              <a:t> nuts.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81</a:t>
            </a:fld>
            <a:endParaRPr lang="en-US"/>
          </a:p>
        </p:txBody>
      </p:sp>
    </p:spTree>
    <p:extLst>
      <p:ext uri="{BB962C8B-B14F-4D97-AF65-F5344CB8AC3E}">
        <p14:creationId xmlns:p14="http://schemas.microsoft.com/office/powerpoint/2010/main" val="3801769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tire blew while</a:t>
            </a:r>
            <a:r>
              <a:rPr lang="en-US" baseline="0" dirty="0"/>
              <a:t> driving </a:t>
            </a:r>
            <a:r>
              <a:rPr lang="en-US" dirty="0"/>
              <a:t>at highway speeds. Was it damaged on a fire and missed on the post-fire inspection?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82</a:t>
            </a:fld>
            <a:endParaRPr lang="en-US"/>
          </a:p>
        </p:txBody>
      </p:sp>
    </p:spTree>
    <p:extLst>
      <p:ext uri="{BB962C8B-B14F-4D97-AF65-F5344CB8AC3E}">
        <p14:creationId xmlns:p14="http://schemas.microsoft.com/office/powerpoint/2010/main" val="6004786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incident was caused by leaving the hubs locked in and driving at highway speeds. Eventually the drive-train failed catastrophically, igniting a fire and destroying the vehicle.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83</a:t>
            </a:fld>
            <a:endParaRPr lang="en-US"/>
          </a:p>
        </p:txBody>
      </p:sp>
    </p:spTree>
    <p:extLst>
      <p:ext uri="{BB962C8B-B14F-4D97-AF65-F5344CB8AC3E}">
        <p14:creationId xmlns:p14="http://schemas.microsoft.com/office/powerpoint/2010/main" val="2207755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vehicle has a broke</a:t>
            </a:r>
            <a:r>
              <a:rPr lang="en-US" baseline="0" dirty="0"/>
              <a:t>n main leaf spring. Is this vehicle safe to drive?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84</a:t>
            </a:fld>
            <a:endParaRPr lang="en-US"/>
          </a:p>
        </p:txBody>
      </p:sp>
    </p:spTree>
    <p:extLst>
      <p:ext uri="{BB962C8B-B14F-4D97-AF65-F5344CB8AC3E}">
        <p14:creationId xmlns:p14="http://schemas.microsoft.com/office/powerpoint/2010/main" val="3046414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is a broken air brake push rod.</a:t>
            </a:r>
            <a:r>
              <a:rPr lang="en-US" baseline="0" dirty="0"/>
              <a:t> W</a:t>
            </a:r>
            <a:r>
              <a:rPr lang="en-US" dirty="0"/>
              <a:t>ould this vehicle pull to one side?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85</a:t>
            </a:fld>
            <a:endParaRPr lang="en-US"/>
          </a:p>
        </p:txBody>
      </p:sp>
    </p:spTree>
    <p:extLst>
      <p:ext uri="{BB962C8B-B14F-4D97-AF65-F5344CB8AC3E}">
        <p14:creationId xmlns:p14="http://schemas.microsoft.com/office/powerpoint/2010/main" val="565805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a:t>
            </a:r>
            <a:r>
              <a:rPr lang="en-US" baseline="0" dirty="0"/>
              <a:t> is a b</a:t>
            </a:r>
            <a:r>
              <a:rPr lang="en-US" dirty="0"/>
              <a:t>roken axle</a:t>
            </a:r>
            <a:r>
              <a:rPr lang="en-US" baseline="0" dirty="0"/>
              <a:t> plate. Is this vehicle safe to drive?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86</a:t>
            </a:fld>
            <a:endParaRPr lang="en-US"/>
          </a:p>
        </p:txBody>
      </p:sp>
    </p:spTree>
    <p:extLst>
      <p:ext uri="{BB962C8B-B14F-4D97-AF65-F5344CB8AC3E}">
        <p14:creationId xmlns:p14="http://schemas.microsoft.com/office/powerpoint/2010/main" val="30191413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Noxious Weeds</a:t>
            </a:r>
          </a:p>
          <a:p>
            <a:pPr marL="171450" indent="-171450">
              <a:buFont typeface="Arial" panose="020B0604020202020204" pitchFamily="34" charset="0"/>
              <a:buChar char="•"/>
            </a:pPr>
            <a:r>
              <a:rPr lang="en-US" dirty="0"/>
              <a:t>Check the undercarriage for debris.</a:t>
            </a:r>
          </a:p>
          <a:p>
            <a:pPr marL="628650" lvl="1" indent="-171450">
              <a:buFont typeface="Wingdings" panose="05000000000000000000" pitchFamily="2" charset="2"/>
              <a:buChar char="§"/>
            </a:pPr>
            <a:r>
              <a:rPr lang="en-US" i="1" dirty="0"/>
              <a:t>When working in noxious weed infested areas, ensure the vehicle is cleaned according to local policy.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87</a:t>
            </a:fld>
            <a:endParaRPr lang="en-US"/>
          </a:p>
        </p:txBody>
      </p:sp>
    </p:spTree>
    <p:extLst>
      <p:ext uri="{BB962C8B-B14F-4D97-AF65-F5344CB8AC3E}">
        <p14:creationId xmlns:p14="http://schemas.microsoft.com/office/powerpoint/2010/main" val="2864586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Fire Readiness</a:t>
            </a:r>
          </a:p>
          <a:p>
            <a:pPr marL="171450" indent="-171450">
              <a:buFont typeface="Arial" panose="020B0604020202020204" pitchFamily="34" charset="0"/>
              <a:buChar char="•"/>
            </a:pPr>
            <a:r>
              <a:rPr lang="en-US" dirty="0"/>
              <a:t>Inspect and clean</a:t>
            </a:r>
            <a:r>
              <a:rPr lang="en-US" baseline="0" dirty="0"/>
              <a:t> the following items following an incident:</a:t>
            </a:r>
            <a:endParaRPr lang="en-US" dirty="0"/>
          </a:p>
          <a:p>
            <a:pPr marL="628650" lvl="1" indent="-171450">
              <a:buFont typeface="Wingdings" panose="05000000000000000000" pitchFamily="2" charset="2"/>
              <a:buChar char="§"/>
            </a:pPr>
            <a:r>
              <a:rPr lang="en-US" dirty="0"/>
              <a:t>Engine</a:t>
            </a:r>
          </a:p>
          <a:p>
            <a:pPr marL="628650" lvl="1" indent="-171450">
              <a:buFont typeface="Wingdings" panose="05000000000000000000" pitchFamily="2" charset="2"/>
              <a:buChar char="§"/>
            </a:pPr>
            <a:r>
              <a:rPr lang="en-US" dirty="0"/>
              <a:t>Undercarriage</a:t>
            </a:r>
          </a:p>
          <a:p>
            <a:pPr marL="628650" lvl="1" indent="-171450">
              <a:buFont typeface="Wingdings" panose="05000000000000000000" pitchFamily="2" charset="2"/>
              <a:buChar char="§"/>
            </a:pPr>
            <a:r>
              <a:rPr lang="en-US" dirty="0"/>
              <a:t>Tools</a:t>
            </a:r>
          </a:p>
          <a:p>
            <a:pPr marL="628650" lvl="1" indent="-171450">
              <a:buFont typeface="Wingdings" panose="05000000000000000000" pitchFamily="2" charset="2"/>
              <a:buChar char="§"/>
            </a:pPr>
            <a:r>
              <a:rPr lang="en-US" dirty="0"/>
              <a:t>PPE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88</a:t>
            </a:fld>
            <a:endParaRPr lang="en-US"/>
          </a:p>
        </p:txBody>
      </p:sp>
    </p:spTree>
    <p:extLst>
      <p:ext uri="{BB962C8B-B14F-4D97-AF65-F5344CB8AC3E}">
        <p14:creationId xmlns:p14="http://schemas.microsoft.com/office/powerpoint/2010/main" val="10055369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Normal Unit Stocking (NUS)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NUS is the official documentation of items on board the engine.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Check for missing or damaged items; replace or repair at the appropriate site.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Ensure the NUS items are documented and kept current.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Ensure the vehicle meets the NUS (Normal Unit Stocking) found on the BLM Fire Operations internal website (http://web.blm.gov/internal/fire/fire_ops/engine_policy.htm)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Equipment/NUS Replacement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In-District/Local Area Process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Understand the in-district/local area equipment/NUS replacement process.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Agency-specific damage/loss forms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Local purchases, approval process, charge codes, etc.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Off-District/Out-of-Area Process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Understand and become informed on off-district/out-of-area processes.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BLM engine modules should follow the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Interagency Incident Business Management Handbook</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(NFES 2160) – property loss/damage process.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89</a:t>
            </a:fld>
            <a:endParaRPr lang="en-US"/>
          </a:p>
        </p:txBody>
      </p:sp>
    </p:spTree>
    <p:extLst>
      <p:ext uri="{BB962C8B-B14F-4D97-AF65-F5344CB8AC3E}">
        <p14:creationId xmlns:p14="http://schemas.microsoft.com/office/powerpoint/2010/main" val="269615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Approach and Initial Walk-Around</a:t>
            </a:r>
            <a:endParaRPr lang="en-US" u="sng" dirty="0"/>
          </a:p>
          <a:p>
            <a:pPr marL="171450" indent="-171450">
              <a:buFont typeface="Arial" panose="020B0604020202020204" pitchFamily="34" charset="0"/>
              <a:buChar char="•"/>
            </a:pPr>
            <a:r>
              <a:rPr lang="en-US" dirty="0"/>
              <a:t>Check the overall appearance of vehicle stance. Is the vehicle sitting level? </a:t>
            </a:r>
          </a:p>
          <a:p>
            <a:pPr marL="628650" lvl="1" indent="-171450">
              <a:buFont typeface="Wingdings" panose="05000000000000000000" pitchFamily="2" charset="2"/>
              <a:buChar char="§"/>
            </a:pPr>
            <a:r>
              <a:rPr lang="en-US" dirty="0"/>
              <a:t>Leaning may indicate broken leaf springs or shocks or low tire air pressure. </a:t>
            </a:r>
          </a:p>
          <a:p>
            <a:pPr marL="171450" indent="-171450">
              <a:buFont typeface="Arial" panose="020B0604020202020204" pitchFamily="34" charset="0"/>
              <a:buChar char="•"/>
            </a:pPr>
            <a:r>
              <a:rPr lang="en-US" dirty="0"/>
              <a:t>Check for dripping fluids or puddles under the vehicle. </a:t>
            </a:r>
          </a:p>
          <a:p>
            <a:pPr marL="628650" lvl="1" indent="-171450">
              <a:buFont typeface="Wingdings" panose="05000000000000000000" pitchFamily="2" charset="2"/>
              <a:buChar char="§"/>
            </a:pPr>
            <a:r>
              <a:rPr lang="en-US" dirty="0"/>
              <a:t>Look as you approach the vehicle and as you walk around the vehicle. </a:t>
            </a:r>
          </a:p>
          <a:p>
            <a:pPr marL="628650" lvl="1" indent="-171450">
              <a:buFont typeface="Wingdings" panose="05000000000000000000" pitchFamily="2" charset="2"/>
              <a:buChar char="§"/>
            </a:pPr>
            <a:r>
              <a:rPr lang="en-US" dirty="0"/>
              <a:t>Signs of dripping may indicate bad seals, gaskets, or broken hoses.</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You can also include unlocking the cab and compartments into this step.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a:t>
            </a:fld>
            <a:endParaRPr lang="en-US"/>
          </a:p>
        </p:txBody>
      </p:sp>
    </p:spTree>
    <p:extLst>
      <p:ext uri="{BB962C8B-B14F-4D97-AF65-F5344CB8AC3E}">
        <p14:creationId xmlns:p14="http://schemas.microsoft.com/office/powerpoint/2010/main" val="3413436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Incidents with a Supply Unit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To obtain general supply items, fill out a “General Message” form.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Line supervisor signature may be required.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fire replacement and damaged items:</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Fill out an “Incident Replacement Requisition” (OF-315).</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Compare the NUS to items being replaced or are damaged.</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Line supervisor and/or supply approval process must be met.</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Supply Unit personnel approve/deny replacement and assign “S” numbers.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Many incidents require more documentation for tracking purposes. You may need to fill out a “Property Loss or Damage Report” (OF-298) and have Compensation/Claims, Ground Support, Communications, or Supply Unit approval, as well as you line supervisor’s approval (sometimes Division/Group Supervisor or above).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90</a:t>
            </a:fld>
            <a:endParaRPr lang="en-US"/>
          </a:p>
        </p:txBody>
      </p:sp>
    </p:spTree>
    <p:extLst>
      <p:ext uri="{BB962C8B-B14F-4D97-AF65-F5344CB8AC3E}">
        <p14:creationId xmlns:p14="http://schemas.microsoft.com/office/powerpoint/2010/main" val="802783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Incident Without a Supply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Fill out an “Incident Replacement Requisition” (OF-315).</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Obtain line supervisor approval for use of the OF-315 and obtain “S” number(s) from expanded dispatch.</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Many units also require the use of a “Property Loss or Damage Report” (OF-289).</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91</a:t>
            </a:fld>
            <a:endParaRPr lang="en-US"/>
          </a:p>
        </p:txBody>
      </p:sp>
    </p:spTree>
    <p:extLst>
      <p:ext uri="{BB962C8B-B14F-4D97-AF65-F5344CB8AC3E}">
        <p14:creationId xmlns:p14="http://schemas.microsoft.com/office/powerpoint/2010/main" val="13211574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Damage or Repair Reporting and Documentation</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Report and document damage to the engine or repairs needed on the engine to a fireline supervisor. </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Complete proper documentation for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severity of damage before leaving any incident. Forms may include: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“Incident Replacement Requisition” (OF-315)</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“Property Loss and Damage Report” (OF-289</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“Report of Accident/Incident” (DI-134)</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“Motor Vehicle Accident Report” (SF-91)</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“Motor Vehicle Accident Statement of Witness” (SF-94)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92</a:t>
            </a:fld>
            <a:endParaRPr lang="en-US"/>
          </a:p>
        </p:txBody>
      </p:sp>
    </p:spTree>
    <p:extLst>
      <p:ext uri="{BB962C8B-B14F-4D97-AF65-F5344CB8AC3E}">
        <p14:creationId xmlns:p14="http://schemas.microsoft.com/office/powerpoint/2010/main" val="3354298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a:t>
            </a:r>
            <a:r>
              <a:rPr lang="en-US" b="1" u="sng" baseline="0" dirty="0"/>
              <a:t> Watch Out Situations</a:t>
            </a:r>
          </a:p>
          <a:p>
            <a:pPr marL="0" indent="0">
              <a:buFont typeface="Arial" panose="020B0604020202020204" pitchFamily="34" charset="0"/>
              <a:buNone/>
            </a:pPr>
            <a:r>
              <a:rPr lang="en-US" b="1" i="1" dirty="0"/>
              <a:t>Skid Plates/DPF</a:t>
            </a:r>
          </a:p>
          <a:p>
            <a:pPr marL="171450" lvl="0" indent="-171450">
              <a:buFont typeface="Arial" panose="020B0604020202020204" pitchFamily="34" charset="0"/>
              <a:buChar char="•"/>
            </a:pPr>
            <a:r>
              <a:rPr lang="en-US" dirty="0"/>
              <a:t>Brush and grass debris buildup can and has caused fires, resulting in loss of vehicles.</a:t>
            </a:r>
          </a:p>
          <a:p>
            <a:pPr marL="0" indent="0">
              <a:buFont typeface="Arial" panose="020B0604020202020204" pitchFamily="34" charset="0"/>
              <a:buNone/>
            </a:pPr>
            <a:r>
              <a:rPr lang="en-US" b="1" i="1" dirty="0"/>
              <a:t>Radiator Screens</a:t>
            </a:r>
          </a:p>
          <a:p>
            <a:pPr marL="171450" lvl="0" indent="-171450">
              <a:buFont typeface="Arial" panose="020B0604020202020204" pitchFamily="34" charset="0"/>
              <a:buChar char="•"/>
            </a:pPr>
            <a:r>
              <a:rPr lang="en-US" dirty="0"/>
              <a:t>If not cleaned, the plugged screens can cause overheating and damage to the engine.</a:t>
            </a:r>
          </a:p>
          <a:p>
            <a:r>
              <a:rPr lang="en-US" b="1" dirty="0"/>
              <a:t>Rocks in the Duals</a:t>
            </a:r>
          </a:p>
          <a:p>
            <a:pPr marL="171450" indent="-171450">
              <a:buFont typeface="Arial" panose="020B0604020202020204" pitchFamily="34" charset="0"/>
              <a:buChar char="•"/>
            </a:pPr>
            <a:r>
              <a:rPr lang="en-US" dirty="0"/>
              <a:t>Rocks can cause flat tires, damage to other vehicles, and body damage to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93</a:t>
            </a:fld>
            <a:endParaRPr lang="en-US"/>
          </a:p>
        </p:txBody>
      </p:sp>
    </p:spTree>
    <p:extLst>
      <p:ext uri="{BB962C8B-B14F-4D97-AF65-F5344CB8AC3E}">
        <p14:creationId xmlns:p14="http://schemas.microsoft.com/office/powerpoint/2010/main" val="234582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Objectives:</a:t>
            </a:r>
          </a:p>
          <a:p>
            <a:pPr marL="228600" indent="-228600">
              <a:buFont typeface="Arial" panose="020B0604020202020204" pitchFamily="34" charset="0"/>
              <a:buChar char="•"/>
            </a:pPr>
            <a:r>
              <a:rPr lang="en-US" dirty="0"/>
              <a:t>Complete all fire engine and post off-road inspections as identified in the </a:t>
            </a:r>
            <a:r>
              <a:rPr lang="en-US" i="1" dirty="0"/>
              <a:t>Fire Equipment Maintenance Procedure Record </a:t>
            </a:r>
            <a:r>
              <a:rPr lang="en-US" dirty="0"/>
              <a:t>(FEMPR). </a:t>
            </a:r>
          </a:p>
          <a:p>
            <a:pPr marL="228600" indent="-228600">
              <a:buFont typeface="Arial" panose="020B0604020202020204" pitchFamily="34" charset="0"/>
              <a:buChar char="•"/>
            </a:pPr>
            <a:r>
              <a:rPr lang="en-US" dirty="0"/>
              <a:t>Correctly enter all information in the </a:t>
            </a:r>
            <a:r>
              <a:rPr lang="en-US" i="1" dirty="0"/>
              <a:t>Fire Equipment Maintenance Procedure Record </a:t>
            </a:r>
            <a:r>
              <a:rPr lang="en-US" dirty="0"/>
              <a:t>(FEMPR). </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94</a:t>
            </a:fld>
            <a:endParaRPr lang="en-US"/>
          </a:p>
        </p:txBody>
      </p:sp>
    </p:spTree>
    <p:extLst>
      <p:ext uri="{BB962C8B-B14F-4D97-AF65-F5344CB8AC3E}">
        <p14:creationId xmlns:p14="http://schemas.microsoft.com/office/powerpoint/2010/main" val="212908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5"/>
            <a:ext cx="7772400" cy="1470025"/>
          </a:xfrm>
          <a:effectLst/>
        </p:spPr>
        <p:txBody>
          <a:bodyPr/>
          <a:lstStyle>
            <a:lvl1pPr>
              <a:defRPr sz="5400">
                <a:solidFill>
                  <a:schemeClr val="tx1"/>
                </a:solidFill>
              </a:defRPr>
            </a:lvl1pPr>
          </a:lstStyle>
          <a:p>
            <a:r>
              <a:rPr lang="en-US" dirty="0"/>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76497715-DEDC-4DAE-A796-CB69E6695AA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F52D9E7-297D-4CF0-B304-7AE5C99BD87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B4531C64-97C1-4909-A895-2746BF0F4D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4">
              <a:extLst>
                <a:ext uri="{28A0092B-C50C-407E-A947-70E740481C1C}">
                  <a14:useLocalDpi xmlns:a14="http://schemas.microsoft.com/office/drawing/2010/main"/>
                </a:ext>
              </a:extLst>
            </a:blip>
            <a:stretch>
              <a:fillRect/>
            </a:stretch>
          </a:blipFill>
        </p:spPr>
      </p:pic>
      <p:sp>
        <p:nvSpPr>
          <p:cNvPr id="3" name="Content Placeholder 2" descr="slide content"/>
          <p:cNvSpPr>
            <a:spLocks noGrp="1"/>
          </p:cNvSpPr>
          <p:nvPr>
            <p:ph idx="1"/>
          </p:nvPr>
        </p:nvSpPr>
        <p:spPr>
          <a:xfrm>
            <a:off x="457200" y="1646237"/>
            <a:ext cx="8229600" cy="475456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grpSp>
        <p:nvGrpSpPr>
          <p:cNvPr id="5" name="Group 4" descr="slide number"/>
          <p:cNvGrpSpPr/>
          <p:nvPr userDrawn="1"/>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descr="slide sub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7" name="Group 6" descr="slide number"/>
          <p:cNvGrpSpPr/>
          <p:nvPr userDrawn="1"/>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0" name="Rectangle 9"/>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lack map background with contours"/>
          <p:cNvPicPr>
            <a:picLocks noChangeAspect="1"/>
          </p:cNvPicPr>
          <p:nvPr userDrawn="1"/>
        </p:nvPicPr>
        <p:blipFill rotWithShape="1">
          <a:blip r:embed="rId2" cstate="screen">
            <a:extLst>
              <a:ext uri="{28A0092B-C50C-407E-A947-70E740481C1C}">
                <a14:useLocalDpi xmlns:a14="http://schemas.microsoft.com/office/drawing/2010/main"/>
              </a:ext>
            </a:extLst>
          </a:blip>
          <a:srcRect b="77586"/>
          <a:stretch/>
        </p:blipFill>
        <p:spPr>
          <a:xfrm>
            <a:off x="1" y="-16933"/>
            <a:ext cx="9143999" cy="1536192"/>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descr="slide title"/>
          <p:cNvSpPr>
            <a:spLocks noGrp="1"/>
          </p:cNvSpPr>
          <p:nvPr>
            <p:ph type="title"/>
          </p:nvPr>
        </p:nvSpPr>
        <p:spPr>
          <a:xfrm>
            <a:off x="457200" y="152400"/>
            <a:ext cx="8229600" cy="1143000"/>
          </a:xfrm>
        </p:spPr>
        <p:txBody>
          <a:bodyPr/>
          <a:lstStyle/>
          <a:p>
            <a:r>
              <a:rPr lang="en-US" dirty="0"/>
              <a:t>Click to edit Master title style</a:t>
            </a:r>
          </a:p>
        </p:txBody>
      </p:sp>
      <p:sp>
        <p:nvSpPr>
          <p:cNvPr id="4" name="Content Placeholder 3" descr="slide content"/>
          <p:cNvSpPr>
            <a:spLocks noGrp="1"/>
          </p:cNvSpPr>
          <p:nvPr>
            <p:ph sz="half" idx="2"/>
          </p:nvPr>
        </p:nvSpPr>
        <p:spPr>
          <a:xfrm>
            <a:off x="4648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p:cNvGrpSpPr/>
          <p:nvPr userDrawn="1"/>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p:cNvSpPr/>
          <p:nvPr userDrawn="1"/>
        </p:nvSpPr>
        <p:spPr>
          <a:xfrm>
            <a:off x="8540710" y="6324351"/>
            <a:ext cx="356188" cy="261610"/>
          </a:xfrm>
          <a:prstGeom prst="rect">
            <a:avLst/>
          </a:prstGeom>
        </p:spPr>
        <p:txBody>
          <a:bodyPr wrap="none">
            <a:spAutoFit/>
          </a:bodyPr>
          <a:lstStyle/>
          <a:p>
            <a:pPr algn="ctr"/>
            <a:fld id="{4084AE67-CC1C-4946-BF7D-FC2C733EA3E3}" type="slidenum">
              <a:rPr lang="en-US" sz="1100" smtClean="0">
                <a:solidFill>
                  <a:schemeClr val="bg1"/>
                </a:solidFill>
              </a:rPr>
              <a:t>‹#›</a:t>
            </a:fld>
            <a:endParaRPr lang="en-US" sz="11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9AC5937-CE82-4E1B-B8B9-C0E6F5E5C11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3">
              <a:extLst>
                <a:ext uri="{28A0092B-C50C-407E-A947-70E740481C1C}">
                  <a14:useLocalDpi xmlns:a14="http://schemas.microsoft.com/office/drawing/2010/main"/>
                </a:ext>
              </a:extLst>
            </a:blip>
            <a:stretch>
              <a:fillRect/>
            </a:stretch>
          </a:blipFill>
        </p:spPr>
      </p:pic>
      <p:sp>
        <p:nvSpPr>
          <p:cNvPr id="6" name="Rectangle 5" descr="black rectangle"/>
          <p:cNvSpPr/>
          <p:nvPr userDrawn="1"/>
        </p:nvSpPr>
        <p:spPr bwMode="auto">
          <a:xfrm>
            <a:off x="0" y="14478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9" name="Group 8"/>
          <p:cNvGrpSpPr>
            <a:grpSpLocks noChangeAspect="1"/>
          </p:cNvGrpSpPr>
          <p:nvPr userDrawn="1"/>
        </p:nvGrpSpPr>
        <p:grpSpPr>
          <a:xfrm>
            <a:off x="8522208" y="6258560"/>
            <a:ext cx="393192" cy="393192"/>
            <a:chOff x="9685338" y="4460675"/>
            <a:chExt cx="1080904" cy="1080902"/>
          </a:xfrm>
        </p:grpSpPr>
        <p:sp>
          <p:nvSpPr>
            <p:cNvPr id="10" name="Oval 9" descr="oval"/>
            <p:cNvSpPr/>
            <p:nvPr/>
          </p:nvSpPr>
          <p:spPr>
            <a:xfrm>
              <a:off x="9685338" y="4460675"/>
              <a:ext cx="1080904" cy="108090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2" name="Rectangle 11"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
        <p:nvSpPr>
          <p:cNvPr id="13"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20EFAAC2-495C-4D3C-A3F8-A074AA1DC6D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grpSp>
        <p:nvGrpSpPr>
          <p:cNvPr id="11" name="Group 10" descr="slide number"/>
          <p:cNvGrpSpPr>
            <a:grpSpLocks noChangeAspect="1"/>
          </p:cNvGrpSpPr>
          <p:nvPr userDrawn="1"/>
        </p:nvGrpSpPr>
        <p:grpSpPr>
          <a:xfrm>
            <a:off x="8522208" y="6258560"/>
            <a:ext cx="393192" cy="393192"/>
            <a:chOff x="9685338" y="4460675"/>
            <a:chExt cx="1080904" cy="1080902"/>
          </a:xfrm>
        </p:grpSpPr>
        <p:sp>
          <p:nvSpPr>
            <p:cNvPr id="12" name="Oval 11" descr="oval"/>
            <p:cNvSpPr/>
            <p:nvPr/>
          </p:nvSpPr>
          <p:spPr>
            <a:xfrm>
              <a:off x="9685338" y="4460675"/>
              <a:ext cx="1080904" cy="108090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4" name="Rectangle 13"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6255D271-6D93-48D3-B966-5B0251A093A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descr="Slide content"/>
          <p:cNvSpPr>
            <a:spLocks noGrp="1" noChangeArrowheads="1"/>
          </p:cNvSpPr>
          <p:nvPr>
            <p:ph type="body" idx="1"/>
          </p:nvPr>
        </p:nvSpPr>
        <p:spPr bwMode="auto">
          <a:xfrm>
            <a:off x="457200" y="1371600"/>
            <a:ext cx="8229600"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2" descr="Slide title"/>
          <p:cNvSpPr>
            <a:spLocks noGrp="1" noChangeArrowheads="1"/>
          </p:cNvSpPr>
          <p:nvPr>
            <p:ph type="title"/>
          </p:nvPr>
        </p:nvSpPr>
        <p:spPr bwMode="auto">
          <a:xfrm>
            <a:off x="457200" y="0"/>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1" descr="slide number - gray circle inside gray ring"/>
          <p:cNvGrpSpPr/>
          <p:nvPr userDrawn="1"/>
        </p:nvGrpSpPr>
        <p:grpSpPr>
          <a:xfrm>
            <a:off x="8522208" y="6258560"/>
            <a:ext cx="393192" cy="393192"/>
            <a:chOff x="8522208" y="6258560"/>
            <a:chExt cx="393192" cy="393192"/>
          </a:xfrm>
        </p:grpSpPr>
        <p:sp>
          <p:nvSpPr>
            <p:cNvPr id="11" name="Oval 10" descr="oval"/>
            <p:cNvSpPr/>
            <p:nvPr/>
          </p:nvSpPr>
          <p:spPr>
            <a:xfrm>
              <a:off x="8522208" y="6258560"/>
              <a:ext cx="393192" cy="393192"/>
            </a:xfrm>
            <a:prstGeom prst="ellipse">
              <a:avLst/>
            </a:prstGeom>
            <a:blipFill dpi="0" rotWithShape="1">
              <a:blip r:embed="rId14">
                <a:duotone>
                  <a:schemeClr val="bg2">
                    <a:shade val="45000"/>
                    <a:satMod val="135000"/>
                  </a:schemeClr>
                  <a:prstClr val="white"/>
                </a:duotone>
                <a:extLst>
                  <a:ext uri="{BEBA8EAE-BF5A-486C-A8C5-ECC9F3942E4B}">
                    <a14:imgProps xmlns:a14="http://schemas.microsoft.com/office/drawing/2010/main">
                      <a14:imgLayer r:embed="rId1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3" name="Rectangle 12"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microsoft.com/office/2007/relationships/hdphoto" Target="../media/hdphoto7.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7" Type="http://schemas.microsoft.com/office/2007/relationships/hdphoto" Target="../media/hdphoto1.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5.png"/><Relationship Id="rId7" Type="http://schemas.openxmlformats.org/officeDocument/2006/relationships/image" Target="../media/image77.png"/><Relationship Id="rId12" Type="http://schemas.microsoft.com/office/2007/relationships/hdphoto" Target="../media/hdphoto1.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png"/><Relationship Id="rId5" Type="http://schemas.openxmlformats.org/officeDocument/2006/relationships/image" Target="../media/image76.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2.png"/><Relationship Id="rId4" Type="http://schemas.microsoft.com/office/2007/relationships/hdphoto" Target="../media/hdphoto13.wdp"/></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6.jpeg"/><Relationship Id="rId4" Type="http://schemas.microsoft.com/office/2007/relationships/hdphoto" Target="../media/hdphoto14.wdp"/></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web.blm.gov/internal/fire/fire_ops/engine_policy.htm" TargetMode="External"/><Relationship Id="rId7"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tiff"/><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15.wdp"/></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s lined up with hoods op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Subtitle 3" descr="Unit 1B Vehicle Inspections"/>
          <p:cNvSpPr>
            <a:spLocks noGrp="1"/>
          </p:cNvSpPr>
          <p:nvPr>
            <p:ph type="subTitle" idx="1"/>
          </p:nvPr>
        </p:nvSpPr>
        <p:spPr>
          <a:xfrm>
            <a:off x="-152400" y="4038600"/>
            <a:ext cx="6400800" cy="1752600"/>
          </a:xfrm>
        </p:spPr>
        <p:txBody>
          <a:bodyPr/>
          <a:lstStyle/>
          <a:p>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Unit 1B</a:t>
            </a:r>
            <a:b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br>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Vehicle Inspections</a:t>
            </a:r>
          </a:p>
          <a:p>
            <a:endParaRPr lang="en-US" dirty="0"/>
          </a:p>
        </p:txBody>
      </p:sp>
      <p:sp>
        <p:nvSpPr>
          <p:cNvPr id="12295" name="Rectangle 7" descr="Fire Engine Maintenance"/>
          <p:cNvSpPr>
            <a:spLocks noGrp="1" noChangeArrowheads="1"/>
          </p:cNvSpPr>
          <p:nvPr>
            <p:ph type="ctrTitle"/>
          </p:nvPr>
        </p:nvSpPr>
        <p:spPr>
          <a:xfrm>
            <a:off x="990600" y="1027113"/>
            <a:ext cx="7772400" cy="1470025"/>
          </a:xfrm>
          <a:effectLst>
            <a:glow rad="63500">
              <a:schemeClr val="accent4">
                <a:satMod val="175000"/>
                <a:alpha val="74000"/>
              </a:schemeClr>
            </a:glow>
          </a:effectLst>
        </p:spPr>
        <p:txBody>
          <a:bodyPr/>
          <a:lstStyle/>
          <a:p>
            <a:r>
              <a:rPr lang="en-US" sz="8800" dirty="0">
                <a:solidFill>
                  <a:schemeClr val="bg1"/>
                </a:solidFill>
                <a:effectLst>
                  <a:glow rad="63500">
                    <a:schemeClr val="accent4">
                      <a:satMod val="175000"/>
                    </a:schemeClr>
                  </a:glow>
                </a:effectLst>
                <a:latin typeface="Roboto Medium" panose="02000000000000000000" pitchFamily="2" charset="0"/>
                <a:ea typeface="Roboto Medium" panose="02000000000000000000" pitchFamily="2" charset="0"/>
              </a:rPr>
              <a:t>Fire Engine Maintenance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dirty="0"/>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8" name="Rectangle 7" descr="slide number"/>
            <p:cNvSpPr/>
            <p:nvPr userDrawn="1"/>
          </p:nvSpPr>
          <p:spPr>
            <a:xfrm>
              <a:off x="8587196" y="6324351"/>
              <a:ext cx="263214" cy="261610"/>
            </a:xfrm>
            <a:prstGeom prst="rect">
              <a:avLst/>
            </a:prstGeom>
          </p:spPr>
          <p:txBody>
            <a:bodyPr wrap="none">
              <a:spAutoFit/>
            </a:bodyPr>
            <a:lstStyle/>
            <a:p>
              <a:pPr algn="ctr"/>
              <a:fld id="{22DD35F3-990D-4671-9579-84A6D33C26C6}" type="slidenum">
                <a:rPr lang="en-US" sz="1100" smtClean="0">
                  <a:solidFill>
                    <a:schemeClr val="bg1"/>
                  </a:solidFill>
                  <a:latin typeface="+mn-lt"/>
                </a:rPr>
                <a:t>1</a:t>
              </a:fld>
              <a:endParaRPr lang="en-US" sz="1100" dirty="0">
                <a:solidFill>
                  <a:schemeClr val="bg1"/>
                </a:solidFill>
                <a:latin typeface="+mn-l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ious hood pic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24" y="12192"/>
            <a:ext cx="9064752" cy="6833616"/>
          </a:xfrm>
          <a:prstGeom prst="rect">
            <a:avLst/>
          </a:prstGeom>
          <a:ln w="38100">
            <a:solidFill>
              <a:schemeClr val="tx1"/>
            </a:solidFill>
          </a:ln>
        </p:spPr>
      </p:pic>
      <p:sp>
        <p:nvSpPr>
          <p:cNvPr id="19458" name="Rectangle 2" descr="the hood and latches"/>
          <p:cNvSpPr>
            <a:spLocks noGrp="1" noChangeArrowheads="1"/>
          </p:cNvSpPr>
          <p:nvPr>
            <p:ph type="title"/>
          </p:nvPr>
        </p:nvSpPr>
        <p:spPr/>
        <p:txBody>
          <a:bodyPr/>
          <a:lstStyle/>
          <a:p>
            <a:r>
              <a:rPr lang="en-US" sz="6000" dirty="0">
                <a:effectLst>
                  <a:glow rad="63500">
                    <a:schemeClr val="tx1">
                      <a:alpha val="40000"/>
                    </a:schemeClr>
                  </a:glow>
                </a:effectLst>
              </a:rPr>
              <a:t>Hood</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47924" y="6324351"/>
            <a:ext cx="341760" cy="261610"/>
          </a:xfrm>
          <a:prstGeom prst="rect">
            <a:avLst/>
          </a:prstGeom>
        </p:spPr>
        <p:txBody>
          <a:bodyPr wrap="none">
            <a:spAutoFit/>
          </a:bodyPr>
          <a:lstStyle/>
          <a:p>
            <a:pPr algn="ctr"/>
            <a:fld id="{5978658A-35D3-4398-9A07-1523AF439AF6}" type="slidenum">
              <a:rPr lang="en-US" sz="1100" smtClean="0">
                <a:solidFill>
                  <a:schemeClr val="bg1"/>
                </a:solidFill>
              </a:rPr>
              <a:t>10</a:t>
            </a:fld>
            <a:endParaRPr lang="en-US" sz="11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5" name="Group 5" descr="check engine oil"/>
          <p:cNvGrpSpPr>
            <a:grpSpLocks noChangeAspect="1"/>
          </p:cNvGrpSpPr>
          <p:nvPr/>
        </p:nvGrpSpPr>
        <p:grpSpPr bwMode="auto">
          <a:xfrm>
            <a:off x="-1057" y="555"/>
            <a:ext cx="9144925" cy="6858694"/>
            <a:chOff x="1254" y="900"/>
            <a:chExt cx="3596" cy="2697"/>
          </a:xfrm>
        </p:grpSpPr>
        <p:pic>
          <p:nvPicPr>
            <p:cNvPr id="20482" name="Picture 2" descr="oil"/>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4" y="900"/>
              <a:ext cx="3596" cy="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4" name="AutoShape 4" descr="arrow"/>
            <p:cNvSpPr>
              <a:spLocks noChangeArrowheads="1"/>
            </p:cNvSpPr>
            <p:nvPr/>
          </p:nvSpPr>
          <p:spPr bwMode="auto">
            <a:xfrm>
              <a:off x="2423" y="209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a:p>
          </p:txBody>
        </p:sp>
      </p:grpSp>
      <p:sp>
        <p:nvSpPr>
          <p:cNvPr id="20483" name="Rectangle 3"/>
          <p:cNvSpPr>
            <a:spLocks noGrp="1" noChangeArrowheads="1"/>
          </p:cNvSpPr>
          <p:nvPr>
            <p:ph type="title"/>
          </p:nvPr>
        </p:nvSpPr>
        <p:spPr/>
        <p:txBody>
          <a:bodyPr/>
          <a:lstStyle/>
          <a:p>
            <a:r>
              <a:rPr lang="en-US" sz="6000" dirty="0">
                <a:effectLst>
                  <a:glow rad="63500">
                    <a:schemeClr val="tx1">
                      <a:alpha val="40000"/>
                    </a:schemeClr>
                  </a:glow>
                </a:effectLst>
              </a:rPr>
              <a:t>Engine Oil</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7" cy="261610"/>
          </a:xfrm>
          <a:prstGeom prst="rect">
            <a:avLst/>
          </a:prstGeom>
        </p:spPr>
        <p:txBody>
          <a:bodyPr wrap="none">
            <a:spAutoFit/>
          </a:bodyPr>
          <a:lstStyle/>
          <a:p>
            <a:pPr algn="ctr"/>
            <a:fld id="{813D5B03-F1CD-491E-A3D5-4A3E71FC1FC9}" type="slidenum">
              <a:rPr lang="en-US" altLang="en-US" sz="1100" spc="-70">
                <a:solidFill>
                  <a:srgbClr val="FFFFFF"/>
                </a:solidFill>
                <a:latin typeface="+mn-lt"/>
              </a:r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descr="check power steering fluid level and hoses"/>
          <p:cNvGrpSpPr>
            <a:grpSpLocks noChangeAspect="1"/>
          </p:cNvGrpSpPr>
          <p:nvPr/>
        </p:nvGrpSpPr>
        <p:grpSpPr bwMode="auto">
          <a:xfrm>
            <a:off x="740" y="832"/>
            <a:ext cx="9142381" cy="6856151"/>
            <a:chOff x="1102" y="990"/>
            <a:chExt cx="3595" cy="2696"/>
          </a:xfrm>
        </p:grpSpPr>
        <p:pic>
          <p:nvPicPr>
            <p:cNvPr id="8" name="Picture 2" descr="power steering fluid"/>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02" y="990"/>
              <a:ext cx="3595" cy="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utoShape 4" descr="arrow"/>
            <p:cNvSpPr>
              <a:spLocks noChangeArrowheads="1"/>
            </p:cNvSpPr>
            <p:nvPr/>
          </p:nvSpPr>
          <p:spPr bwMode="auto">
            <a:xfrm>
              <a:off x="1911" y="266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dirty="0"/>
            </a:p>
          </p:txBody>
        </p:sp>
      </p:grpSp>
      <p:sp>
        <p:nvSpPr>
          <p:cNvPr id="21507" name="Rectangle 3"/>
          <p:cNvSpPr>
            <a:spLocks noGrp="1" noChangeArrowheads="1"/>
          </p:cNvSpPr>
          <p:nvPr>
            <p:ph type="title"/>
          </p:nvPr>
        </p:nvSpPr>
        <p:spPr/>
        <p:txBody>
          <a:bodyPr/>
          <a:lstStyle/>
          <a:p>
            <a:r>
              <a:rPr lang="en-US" sz="6000" dirty="0">
                <a:effectLst>
                  <a:glow rad="63500">
                    <a:schemeClr val="tx1">
                      <a:alpha val="40000"/>
                    </a:schemeClr>
                  </a:glow>
                </a:effectLst>
              </a:rPr>
              <a:t>Power Steering Fluid</a:t>
            </a:r>
          </a:p>
        </p:txBody>
      </p:sp>
      <p:grpSp>
        <p:nvGrpSpPr>
          <p:cNvPr id="6" name="Group 5"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p:cNvSpPr/>
          <p:nvPr/>
        </p:nvSpPr>
        <p:spPr>
          <a:xfrm>
            <a:off x="8556901" y="6324351"/>
            <a:ext cx="323808" cy="261610"/>
          </a:xfrm>
          <a:prstGeom prst="rect">
            <a:avLst/>
          </a:prstGeom>
        </p:spPr>
        <p:txBody>
          <a:bodyPr wrap="none">
            <a:spAutoFit/>
          </a:bodyPr>
          <a:lstStyle/>
          <a:p>
            <a:pPr algn="ctr"/>
            <a:fld id="{B4E41134-7DBB-410B-8158-A495B63194A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el filte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92390"/>
            <a:ext cx="9220200" cy="7037100"/>
          </a:xfrm>
          <a:prstGeom prst="rect">
            <a:avLst/>
          </a:prstGeom>
        </p:spPr>
      </p:pic>
      <p:sp>
        <p:nvSpPr>
          <p:cNvPr id="22530" name="Rectangle 2"/>
          <p:cNvSpPr>
            <a:spLocks noGrp="1" noChangeArrowheads="1"/>
          </p:cNvSpPr>
          <p:nvPr>
            <p:ph type="title"/>
          </p:nvPr>
        </p:nvSpPr>
        <p:spPr/>
        <p:txBody>
          <a:bodyPr/>
          <a:lstStyle/>
          <a:p>
            <a:r>
              <a:rPr lang="en-US" sz="6600" dirty="0">
                <a:effectLst>
                  <a:glow rad="63500">
                    <a:schemeClr val="tx1">
                      <a:alpha val="40000"/>
                    </a:schemeClr>
                  </a:glow>
                </a:effectLst>
              </a:rPr>
              <a:t>Fuel Filter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0F316BB-E1C6-48A4-9F00-8E133AB6230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uel/water separato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0"/>
            <a:ext cx="9245599" cy="6934200"/>
          </a:xfrm>
          <a:prstGeom prst="rect">
            <a:avLst/>
          </a:prstGeom>
        </p:spPr>
      </p:pic>
      <p:sp>
        <p:nvSpPr>
          <p:cNvPr id="23554" name="Rectangle 2" descr="fuel/water separator"/>
          <p:cNvSpPr>
            <a:spLocks noGrp="1" noChangeArrowheads="1"/>
          </p:cNvSpPr>
          <p:nvPr>
            <p:ph type="title"/>
          </p:nvPr>
        </p:nvSpPr>
        <p:spPr>
          <a:xfrm>
            <a:off x="228600" y="76200"/>
            <a:ext cx="8686800" cy="11430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r>
              <a:rPr lang="en-US" sz="6600" dirty="0"/>
              <a:t>Fuel/Water Separator</a:t>
            </a:r>
          </a:p>
        </p:txBody>
      </p:sp>
      <p:sp>
        <p:nvSpPr>
          <p:cNvPr id="7" name="Oval 6" descr="oval"/>
          <p:cNvSpPr/>
          <p:nvPr/>
        </p:nvSpPr>
        <p:spPr bwMode="auto">
          <a:xfrm>
            <a:off x="1722582" y="153416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Oval 9" descr="oval"/>
          <p:cNvSpPr/>
          <p:nvPr/>
        </p:nvSpPr>
        <p:spPr bwMode="auto">
          <a:xfrm>
            <a:off x="6657288" y="217424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1" name="Straight Arrow Connector 10" descr="arrow"/>
          <p:cNvCxnSpPr/>
          <p:nvPr/>
        </p:nvCxnSpPr>
        <p:spPr bwMode="auto">
          <a:xfrm flipV="1">
            <a:off x="2209800" y="1905000"/>
            <a:ext cx="76200" cy="2286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5" name="Straight Arrow Connector 14" descr="arrow"/>
          <p:cNvCxnSpPr/>
          <p:nvPr/>
        </p:nvCxnSpPr>
        <p:spPr bwMode="auto">
          <a:xfrm flipH="1" flipV="1">
            <a:off x="7228788" y="2667000"/>
            <a:ext cx="86414" cy="3048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p:cNvSpPr/>
          <p:nvPr/>
        </p:nvSpPr>
        <p:spPr>
          <a:xfrm>
            <a:off x="8556901" y="6324351"/>
            <a:ext cx="323808" cy="261610"/>
          </a:xfrm>
          <a:prstGeom prst="rect">
            <a:avLst/>
          </a:prstGeom>
        </p:spPr>
        <p:txBody>
          <a:bodyPr wrap="none">
            <a:spAutoFit/>
          </a:bodyPr>
          <a:lstStyle/>
          <a:p>
            <a:pPr algn="ctr"/>
            <a:fld id="{A7B995BC-FA96-4C5D-B728-6C4DC908A5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a:xfrm>
            <a:off x="76200" y="0"/>
            <a:ext cx="8915400" cy="1143000"/>
          </a:xfrm>
        </p:spPr>
        <p:txBody>
          <a:bodyPr/>
          <a:lstStyle/>
          <a:p>
            <a:r>
              <a:rPr lang="en-US" sz="4800" dirty="0">
                <a:effectLst>
                  <a:glow rad="63500">
                    <a:schemeClr val="tx1">
                      <a:alpha val="40000"/>
                    </a:schemeClr>
                  </a:glow>
                </a:effectLst>
              </a:rPr>
              <a:t>Automatic Transmission Fluid</a:t>
            </a:r>
          </a:p>
        </p:txBody>
      </p:sp>
      <p:pic>
        <p:nvPicPr>
          <p:cNvPr id="4" name="Picture 3" descr="automatic transmission flui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76200"/>
            <a:ext cx="9296400" cy="6934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n and fan bel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5602" name="Rectangle 2"/>
          <p:cNvSpPr>
            <a:spLocks noGrp="1" noChangeArrowheads="1"/>
          </p:cNvSpPr>
          <p:nvPr>
            <p:ph type="title"/>
          </p:nvPr>
        </p:nvSpPr>
        <p:spPr/>
        <p:txBody>
          <a:bodyPr/>
          <a:lstStyle/>
          <a:p>
            <a:r>
              <a:rPr lang="en-US" sz="6000" dirty="0">
                <a:effectLst>
                  <a:glow rad="63500">
                    <a:schemeClr val="tx1">
                      <a:alpha val="40000"/>
                    </a:schemeClr>
                  </a:glow>
                </a:effectLst>
              </a:rPr>
              <a:t>Fan and Fan Belts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57493AFE-CBC9-49CB-9D5A-5F99A29F6B2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m, hub, tire, spr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descr="Driver Side Front Tire, Rim, Hub and Suspension"/>
          <p:cNvSpPr>
            <a:spLocks noGrp="1" noChangeArrowheads="1"/>
          </p:cNvSpPr>
          <p:nvPr>
            <p:ph type="title"/>
          </p:nvPr>
        </p:nvSpPr>
        <p:spPr/>
        <p:txBody>
          <a:bodyPr/>
          <a:lstStyle/>
          <a:p>
            <a:r>
              <a:rPr lang="en-US" sz="5400" dirty="0">
                <a:effectLst>
                  <a:glow rad="63500">
                    <a:schemeClr val="tx1">
                      <a:alpha val="40000"/>
                    </a:schemeClr>
                  </a:glow>
                </a:effectLst>
              </a:rPr>
              <a:t>Driver Side Front Tire</a:t>
            </a:r>
            <a:br>
              <a:rPr lang="en-US" sz="5400" dirty="0">
                <a:effectLst>
                  <a:glow rad="63500">
                    <a:schemeClr val="tx1">
                      <a:alpha val="40000"/>
                    </a:schemeClr>
                  </a:glow>
                </a:effectLst>
              </a:rPr>
            </a:br>
            <a:r>
              <a:rPr lang="en-US" sz="5400" dirty="0">
                <a:effectLst>
                  <a:glow rad="63500">
                    <a:schemeClr val="tx1">
                      <a:alpha val="40000"/>
                    </a:schemeClr>
                  </a:glow>
                </a:effectLst>
              </a:rPr>
              <a:t> Rim, Hub and Suspension</a:t>
            </a:r>
          </a:p>
        </p:txBody>
      </p:sp>
      <p:grpSp>
        <p:nvGrpSpPr>
          <p:cNvPr id="4" name="Group 3" descr="slide number"/>
          <p:cNvGrpSpPr/>
          <p:nvPr/>
        </p:nvGrpSpPr>
        <p:grpSpPr>
          <a:xfrm>
            <a:off x="1953762" y="5715000"/>
            <a:ext cx="2770638" cy="995065"/>
            <a:chOff x="1905000" y="5715000"/>
            <a:chExt cx="2770638" cy="995065"/>
          </a:xfrm>
        </p:grpSpPr>
        <p:cxnSp>
          <p:nvCxnSpPr>
            <p:cNvPr id="6" name="Straight Arrow Connector 5" descr="red arrow indicating rust streak"/>
            <p:cNvCxnSpPr/>
            <p:nvPr/>
          </p:nvCxnSpPr>
          <p:spPr bwMode="auto">
            <a:xfrm flipH="1" flipV="1">
              <a:off x="1905000" y="5715000"/>
              <a:ext cx="1219200" cy="609600"/>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7" name="TextBox 6" descr="red arrow pointing to rust streak"/>
            <p:cNvSpPr txBox="1"/>
            <p:nvPr/>
          </p:nvSpPr>
          <p:spPr>
            <a:xfrm>
              <a:off x="2718819" y="6248400"/>
              <a:ext cx="1956819" cy="461665"/>
            </a:xfrm>
            <a:prstGeom prst="rect">
              <a:avLst/>
            </a:prstGeom>
            <a:noFill/>
          </p:spPr>
          <p:txBody>
            <a:bodyPr wrap="square" rtlCol="0">
              <a:spAutoFit/>
            </a:bodyPr>
            <a:lstStyle/>
            <a:p>
              <a:r>
                <a:rPr lang="en-US" sz="2400" dirty="0">
                  <a:solidFill>
                    <a:srgbClr val="FF0000"/>
                  </a:solidFill>
                  <a:effectLst>
                    <a:glow rad="63500">
                      <a:schemeClr val="bg1">
                        <a:alpha val="40000"/>
                      </a:schemeClr>
                    </a:glow>
                  </a:effectLst>
                </a:rPr>
                <a:t>Rust Streak</a:t>
              </a:r>
            </a:p>
          </p:txBody>
        </p:sp>
      </p:gr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p:cNvSpPr/>
          <p:nvPr/>
        </p:nvSpPr>
        <p:spPr>
          <a:xfrm>
            <a:off x="8556901" y="6324351"/>
            <a:ext cx="323808" cy="261610"/>
          </a:xfrm>
          <a:prstGeom prst="rect">
            <a:avLst/>
          </a:prstGeom>
        </p:spPr>
        <p:txBody>
          <a:bodyPr wrap="none">
            <a:spAutoFit/>
          </a:bodyPr>
          <a:lstStyle/>
          <a:p>
            <a:pPr algn="ctr"/>
            <a:fld id="{F5E799BC-F6F8-428E-8EE9-6F138B2DC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Tires</a:t>
            </a:r>
          </a:p>
        </p:txBody>
      </p:sp>
      <p:pic>
        <p:nvPicPr>
          <p:cNvPr id="4" name="Picture 3" descr="tire damage, wear, and infl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5742"/>
            <a:ext cx="9220200" cy="6952030"/>
          </a:xfrm>
          <a:prstGeom prst="rect">
            <a:avLst/>
          </a:prstGeom>
        </p:spPr>
      </p:pic>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342913A6-8D46-4FA1-91AE-16052EB3C71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18</a:t>
            </a:fld>
            <a:endParaRPr lang="en-US" dirty="0"/>
          </a:p>
        </p:txBody>
      </p:sp>
    </p:spTree>
    <p:extLst>
      <p:ext uri="{BB962C8B-B14F-4D97-AF65-F5344CB8AC3E}">
        <p14:creationId xmlns:p14="http://schemas.microsoft.com/office/powerpoint/2010/main" val="1761714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Tire Information</a:t>
            </a:r>
          </a:p>
        </p:txBody>
      </p:sp>
      <p:pic>
        <p:nvPicPr>
          <p:cNvPr id="6" name="Picture 5" descr="tire inform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76762"/>
          </a:xfrm>
          <a:prstGeom prst="rect">
            <a:avLst/>
          </a:prstGeom>
        </p:spPr>
      </p:pic>
      <p:grpSp>
        <p:nvGrpSpPr>
          <p:cNvPr id="5" name="Group 4" descr="slide number"/>
          <p:cNvGrpSpPr/>
          <p:nvPr/>
        </p:nvGrpSpPr>
        <p:grpSpPr>
          <a:xfrm>
            <a:off x="8750808" y="648357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785500" y="6555051"/>
            <a:ext cx="323808" cy="261610"/>
          </a:xfrm>
          <a:prstGeom prst="rect">
            <a:avLst/>
          </a:prstGeom>
        </p:spPr>
        <p:txBody>
          <a:bodyPr wrap="none">
            <a:spAutoFit/>
          </a:bodyPr>
          <a:lstStyle/>
          <a:p>
            <a:pPr algn="ctr"/>
            <a:fld id="{01E23048-229B-4809-B6B4-7EA0E4F3B4F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19</a:t>
            </a:fld>
            <a:endParaRPr lang="en-US" dirty="0"/>
          </a:p>
        </p:txBody>
      </p:sp>
    </p:spTree>
    <p:extLst>
      <p:ext uri="{BB962C8B-B14F-4D97-AF65-F5344CB8AC3E}">
        <p14:creationId xmlns:p14="http://schemas.microsoft.com/office/powerpoint/2010/main" val="285119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descr="&#10;"/>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dirty="0"/>
              <a:t>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f springs and mou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200"/>
            <a:ext cx="9144000" cy="6931915"/>
          </a:xfrm>
          <a:prstGeom prst="rect">
            <a:avLst/>
          </a:prstGeom>
          <a:ln w="38100">
            <a:solidFill>
              <a:schemeClr val="tx1"/>
            </a:solidFill>
          </a:ln>
        </p:spPr>
      </p:pic>
      <p:sp>
        <p:nvSpPr>
          <p:cNvPr id="28674" name="Rectangle 2"/>
          <p:cNvSpPr>
            <a:spLocks noGrp="1" noChangeArrowheads="1"/>
          </p:cNvSpPr>
          <p:nvPr>
            <p:ph type="title"/>
          </p:nvPr>
        </p:nvSpPr>
        <p:spPr/>
        <p:txBody>
          <a:bodyPr/>
          <a:lstStyle/>
          <a:p>
            <a:r>
              <a:rPr lang="en-US" sz="6000" dirty="0">
                <a:effectLst>
                  <a:glow rad="63500">
                    <a:schemeClr val="tx1">
                      <a:alpha val="40000"/>
                    </a:schemeClr>
                  </a:glow>
                </a:effectLst>
              </a:rPr>
              <a:t>Leaf Springs &amp; Mounts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531B09DE-8892-4047-BAB1-AF98EF7999F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ck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57307"/>
            <a:ext cx="9372600" cy="7048814"/>
          </a:xfrm>
          <a:prstGeom prst="rect">
            <a:avLst/>
          </a:prstGeom>
        </p:spPr>
      </p:pic>
      <p:sp>
        <p:nvSpPr>
          <p:cNvPr id="29698" name="Rectangle 2"/>
          <p:cNvSpPr>
            <a:spLocks noGrp="1" noChangeArrowheads="1"/>
          </p:cNvSpPr>
          <p:nvPr>
            <p:ph type="title"/>
          </p:nvPr>
        </p:nvSpPr>
        <p:spPr/>
        <p:txBody>
          <a:bodyPr/>
          <a:lstStyle/>
          <a:p>
            <a:r>
              <a:rPr lang="en-US" sz="6000" dirty="0">
                <a:effectLst>
                  <a:glow rad="63500">
                    <a:schemeClr val="tx1">
                      <a:alpha val="40000"/>
                    </a:schemeClr>
                  </a:glow>
                </a:effectLst>
              </a:rPr>
              <a:t>Shock Absorber</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2A29C344-C52A-481C-A81A-2C1C7F3A554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eering componen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0"/>
            <a:ext cx="9220200" cy="6873240"/>
          </a:xfrm>
          <a:prstGeom prst="rect">
            <a:avLst/>
          </a:prstGeom>
          <a:ln w="38100">
            <a:solidFill>
              <a:schemeClr val="tx1"/>
            </a:solidFill>
          </a:ln>
        </p:spPr>
      </p:pic>
      <p:sp>
        <p:nvSpPr>
          <p:cNvPr id="2" name="Title 1"/>
          <p:cNvSpPr>
            <a:spLocks noGrp="1"/>
          </p:cNvSpPr>
          <p:nvPr>
            <p:ph type="title"/>
          </p:nvPr>
        </p:nvSpPr>
        <p:spPr>
          <a:xfrm>
            <a:off x="294290" y="2057400"/>
            <a:ext cx="8534400" cy="1143000"/>
          </a:xfrm>
          <a:effectLst>
            <a:glow rad="63500">
              <a:schemeClr val="tx1">
                <a:alpha val="40000"/>
              </a:schemeClr>
            </a:glow>
          </a:effectLst>
        </p:spPr>
        <p:txBody>
          <a:bodyPr/>
          <a:lstStyle/>
          <a:p>
            <a:r>
              <a:rPr lang="en-US" sz="6000" dirty="0">
                <a:effectLst>
                  <a:glow rad="63500">
                    <a:schemeClr val="tx1">
                      <a:alpha val="40000"/>
                    </a:schemeClr>
                  </a:glow>
                </a:effectLst>
              </a:rPr>
              <a:t>Steering Components</a:t>
            </a:r>
          </a:p>
        </p:txBody>
      </p:sp>
    </p:spTree>
    <p:extLst>
      <p:ext uri="{BB962C8B-B14F-4D97-AF65-F5344CB8AC3E}">
        <p14:creationId xmlns:p14="http://schemas.microsoft.com/office/powerpoint/2010/main" val="1553228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e rods and sway ba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239" y="-79191"/>
            <a:ext cx="9494362" cy="7165791"/>
          </a:xfrm>
          <a:prstGeom prst="rect">
            <a:avLst/>
          </a:prstGeom>
        </p:spPr>
      </p:pic>
      <p:sp>
        <p:nvSpPr>
          <p:cNvPr id="30722" name="Rectangle 2"/>
          <p:cNvSpPr>
            <a:spLocks noGrp="1" noChangeArrowheads="1"/>
          </p:cNvSpPr>
          <p:nvPr>
            <p:ph type="title"/>
          </p:nvPr>
        </p:nvSpPr>
        <p:spPr>
          <a:xfrm>
            <a:off x="0" y="0"/>
            <a:ext cx="9144000" cy="1143000"/>
          </a:xfrm>
        </p:spPr>
        <p:txBody>
          <a:bodyPr/>
          <a:lstStyle/>
          <a:p>
            <a:r>
              <a:rPr lang="en-US" sz="6000" dirty="0">
                <a:effectLst>
                  <a:glow rad="63500">
                    <a:schemeClr val="tx1">
                      <a:alpha val="40000"/>
                    </a:schemeClr>
                  </a:glow>
                </a:effectLst>
              </a:rPr>
              <a:t>Tie Rods and Sway Bars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8F62D78E-6982-4C7A-8589-C757C486E03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bump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76200"/>
            <a:ext cx="9343877" cy="7010400"/>
          </a:xfrm>
          <a:prstGeom prst="rect">
            <a:avLst/>
          </a:prstGeom>
        </p:spPr>
      </p:pic>
      <p:sp>
        <p:nvSpPr>
          <p:cNvPr id="31746" name="Rectangle 2"/>
          <p:cNvSpPr>
            <a:spLocks noGrp="1" noChangeArrowheads="1"/>
          </p:cNvSpPr>
          <p:nvPr>
            <p:ph type="title"/>
          </p:nvPr>
        </p:nvSpPr>
        <p:spPr>
          <a:xfrm>
            <a:off x="0" y="228600"/>
            <a:ext cx="9144000" cy="1524000"/>
          </a:xfrm>
        </p:spPr>
        <p:txBody>
          <a:bodyPr/>
          <a:lstStyle/>
          <a:p>
            <a:r>
              <a:rPr lang="en-US" sz="6600" dirty="0">
                <a:effectLst>
                  <a:glow rad="203200">
                    <a:schemeClr val="tx1">
                      <a:alpha val="40000"/>
                    </a:schemeClr>
                  </a:glow>
                </a:effectLst>
              </a:rPr>
              <a:t>Front Bumper and Wheel Chocks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95817D41-4E8D-4383-974F-56ADBCC16BE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la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1"/>
            <a:ext cx="9372600" cy="7046241"/>
          </a:xfrm>
          <a:prstGeom prst="rect">
            <a:avLst/>
          </a:prstGeom>
        </p:spPr>
      </p:pic>
      <p:sp>
        <p:nvSpPr>
          <p:cNvPr id="32770" name="Rectangle 2"/>
          <p:cNvSpPr>
            <a:spLocks noGrp="1" noChangeArrowheads="1"/>
          </p:cNvSpPr>
          <p:nvPr>
            <p:ph type="title"/>
          </p:nvPr>
        </p:nvSpPr>
        <p:spPr>
          <a:ln w="38100" cap="sq">
            <a:noFill/>
            <a:prstDash val="solid"/>
            <a:miter lim="800000"/>
          </a:ln>
          <a:effectLst>
            <a:outerShdw blurRad="50800" dist="38100" dir="2700000" algn="tl" rotWithShape="0">
              <a:srgbClr val="000000">
                <a:alpha val="43000"/>
              </a:srgbClr>
            </a:outerShdw>
          </a:effectLst>
        </p:spPr>
        <p:txBody>
          <a:bodyPr/>
          <a:lstStyle/>
          <a:p>
            <a:r>
              <a:rPr lang="en-US" sz="6600" dirty="0"/>
              <a:t>Coolant</a:t>
            </a:r>
          </a:p>
        </p:txBody>
      </p:sp>
      <p:sp>
        <p:nvSpPr>
          <p:cNvPr id="10" name="&quot;No&quot; Symbol 9" descr="no symbol"/>
          <p:cNvSpPr>
            <a:spLocks noChangeAspect="1"/>
          </p:cNvSpPr>
          <p:nvPr/>
        </p:nvSpPr>
        <p:spPr bwMode="auto">
          <a:xfrm>
            <a:off x="4503290" y="5105400"/>
            <a:ext cx="1371600" cy="1371600"/>
          </a:xfrm>
          <a:prstGeom prst="noSmoking">
            <a:avLst>
              <a:gd name="adj" fmla="val 9558"/>
            </a:avLst>
          </a:prstGeom>
          <a:solidFill>
            <a:srgbClr val="FF0000"/>
          </a:solidFill>
          <a:ln w="9525" cap="flat" cmpd="sng" algn="ctr">
            <a:solidFill>
              <a:schemeClr val="tx1"/>
            </a:solidFill>
            <a:prstDash val="solid"/>
            <a:round/>
            <a:headEnd type="none" w="med" len="med"/>
            <a:tailEnd type="none" w="med" len="med"/>
          </a:ln>
          <a:effectLst>
            <a:glow rad="63500">
              <a:schemeClr val="bg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8" cy="261610"/>
          </a:xfrm>
          <a:prstGeom prst="rect">
            <a:avLst/>
          </a:prstGeom>
        </p:spPr>
        <p:txBody>
          <a:bodyPr wrap="none">
            <a:spAutoFit/>
          </a:bodyPr>
          <a:lstStyle/>
          <a:p>
            <a:pPr algn="ctr"/>
            <a:fld id="{5AB80BB7-7FDE-4C7F-87F4-5751ACCCC17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diator/cool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descr="radiator/cooling"/>
          <p:cNvSpPr>
            <a:spLocks noGrp="1"/>
          </p:cNvSpPr>
          <p:nvPr>
            <p:ph type="title"/>
          </p:nvPr>
        </p:nvSpPr>
        <p:spPr>
          <a:xfrm>
            <a:off x="28903" y="71735"/>
            <a:ext cx="9144000" cy="1524000"/>
          </a:xfrm>
        </p:spPr>
        <p:txBody>
          <a:bodyPr/>
          <a:lstStyle/>
          <a:p>
            <a:r>
              <a:rPr lang="en-US" sz="6600" dirty="0">
                <a:effectLst>
                  <a:glow rad="63500">
                    <a:schemeClr val="tx1"/>
                  </a:glow>
                </a:effectLst>
              </a:rPr>
              <a:t>Radiator/Cooling</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8DDE96B-D61B-43B8-A515-00F3F9149AA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Cleaning the Radiator</a:t>
            </a:r>
          </a:p>
        </p:txBody>
      </p:sp>
      <p:grpSp>
        <p:nvGrpSpPr>
          <p:cNvPr id="8" name="Group 7" descr="air comb"/>
          <p:cNvGrpSpPr/>
          <p:nvPr/>
        </p:nvGrpSpPr>
        <p:grpSpPr>
          <a:xfrm>
            <a:off x="0" y="0"/>
            <a:ext cx="9144000" cy="6858000"/>
            <a:chOff x="0" y="76200"/>
            <a:chExt cx="9144000" cy="6858000"/>
          </a:xfrm>
        </p:grpSpPr>
        <p:pic>
          <p:nvPicPr>
            <p:cNvPr id="7" name="Picture 6" descr="air com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9144000" cy="6858000"/>
            </a:xfrm>
            <a:prstGeom prst="rect">
              <a:avLst/>
            </a:prstGeom>
            <a:ln w="38100">
              <a:solidFill>
                <a:schemeClr val="tx1"/>
              </a:solidFill>
            </a:ln>
          </p:spPr>
        </p:pic>
        <p:pic>
          <p:nvPicPr>
            <p:cNvPr id="6" name="Picture 5" descr="air comb"/>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53125"/>
              <a:ext cx="4286250" cy="981075"/>
            </a:xfrm>
            <a:prstGeom prst="rect">
              <a:avLst/>
            </a:prstGeom>
            <a:ln w="38100">
              <a:solidFill>
                <a:schemeClr val="tx1"/>
              </a:solidFill>
            </a:ln>
          </p:spPr>
        </p:pic>
      </p:grpSp>
      <p:grpSp>
        <p:nvGrpSpPr>
          <p:cNvPr id="5" name="Group 4"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21590986-49AE-421A-BADC-3202451AF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27</a:t>
            </a:fld>
            <a:endParaRPr lang="en-US" dirty="0"/>
          </a:p>
        </p:txBody>
      </p:sp>
    </p:spTree>
    <p:extLst>
      <p:ext uri="{BB962C8B-B14F-4D97-AF65-F5344CB8AC3E}">
        <p14:creationId xmlns:p14="http://schemas.microsoft.com/office/powerpoint/2010/main" val="132146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diat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03" y="-118710"/>
            <a:ext cx="9316903" cy="7052910"/>
          </a:xfrm>
          <a:prstGeom prst="rect">
            <a:avLst/>
          </a:prstGeom>
        </p:spPr>
      </p:pic>
      <p:sp>
        <p:nvSpPr>
          <p:cNvPr id="2" name="Title 1"/>
          <p:cNvSpPr>
            <a:spLocks noGrp="1"/>
          </p:cNvSpPr>
          <p:nvPr>
            <p:ph type="title"/>
          </p:nvPr>
        </p:nvSpPr>
        <p:spPr/>
        <p:txBody>
          <a:bodyPr/>
          <a:lstStyle/>
          <a:p>
            <a:r>
              <a:rPr lang="en-US" sz="6600" dirty="0">
                <a:effectLst>
                  <a:glow rad="63500">
                    <a:schemeClr val="tx1"/>
                  </a:glow>
                </a:effectLst>
              </a:rPr>
              <a:t>Radiator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012B59F-759B-4072-A828-11E956144F1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filte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3" y="0"/>
            <a:ext cx="9119873" cy="6858000"/>
          </a:xfrm>
          <a:prstGeom prst="rect">
            <a:avLst/>
          </a:prstGeom>
        </p:spPr>
      </p:pic>
      <p:sp>
        <p:nvSpPr>
          <p:cNvPr id="33794" name="Rectangle 2"/>
          <p:cNvSpPr>
            <a:spLocks noGrp="1" noChangeArrowheads="1"/>
          </p:cNvSpPr>
          <p:nvPr>
            <p:ph type="title"/>
          </p:nvPr>
        </p:nvSpPr>
        <p:spPr/>
        <p:txBody>
          <a:bodyPr/>
          <a:lstStyle/>
          <a:p>
            <a:r>
              <a:rPr lang="en-US" sz="6000" dirty="0">
                <a:effectLst>
                  <a:glow rad="63500">
                    <a:schemeClr val="tx1">
                      <a:alpha val="40000"/>
                    </a:schemeClr>
                  </a:glow>
                </a:effectLst>
              </a:rPr>
              <a:t>Air Filters</a:t>
            </a:r>
          </a:p>
        </p:txBody>
      </p:sp>
      <p:cxnSp>
        <p:nvCxnSpPr>
          <p:cNvPr id="7" name="Straight Arrow Connector 6" descr="arrow"/>
          <p:cNvCxnSpPr/>
          <p:nvPr/>
        </p:nvCxnSpPr>
        <p:spPr bwMode="auto">
          <a:xfrm flipH="1" flipV="1">
            <a:off x="2933700" y="4343400"/>
            <a:ext cx="723900" cy="91440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70C21029-AF5A-4456-9075-59D437C31C8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50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1" y="0"/>
            <a:ext cx="6553200" cy="1143000"/>
          </a:xfrm>
        </p:spPr>
        <p:txBody>
          <a:bodyPr/>
          <a:lstStyle/>
          <a:p>
            <a:r>
              <a:rPr lang="en-US" dirty="0"/>
              <a:t>FEMPR</a:t>
            </a:r>
          </a:p>
        </p:txBody>
      </p:sp>
      <p:pic>
        <p:nvPicPr>
          <p:cNvPr id="8" name="Picture 7" descr="side ba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7" name="Picture 6" descr="side ba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pic>
        <p:nvPicPr>
          <p:cNvPr id="5" name="Picture 4" descr="Fire Equipment Procedure and Record - 66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744" y="0"/>
            <a:ext cx="7906512" cy="6858000"/>
          </a:xfrm>
          <a:prstGeom prst="rect">
            <a:avLst/>
          </a:prstGeom>
        </p:spPr>
      </p:pic>
      <p:grpSp>
        <p:nvGrpSpPr>
          <p:cNvPr id="12" name="Group 11" descr="slide number"/>
          <p:cNvGrpSpPr/>
          <p:nvPr/>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r>
                <a:rPr lang="en-US" dirty="0"/>
                <a:t>o</a:t>
              </a:r>
            </a:p>
          </p:txBody>
        </p:sp>
        <p:sp>
          <p:nvSpPr>
            <p:cNvPr id="14" name="Oval 13"/>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5" name="Rectangle 14"/>
            <p:cNvSpPr/>
            <p:nvPr userDrawn="1"/>
          </p:nvSpPr>
          <p:spPr>
            <a:xfrm>
              <a:off x="8587197" y="6324351"/>
              <a:ext cx="263214" cy="261610"/>
            </a:xfrm>
            <a:prstGeom prst="rect">
              <a:avLst/>
            </a:prstGeom>
          </p:spPr>
          <p:txBody>
            <a:bodyPr wrap="none">
              <a:spAutoFit/>
            </a:bodyPr>
            <a:lstStyle/>
            <a:p>
              <a:pPr algn="ctr"/>
              <a:fld id="{DFAA85AC-F531-48B7-8E4A-19962A568092}" type="slidenum">
                <a:rPr lang="en-US" sz="1100">
                  <a:solidFill>
                    <a:schemeClr val="bg1"/>
                  </a:solidFill>
                  <a:latin typeface="+mn-lt"/>
                </a:rPr>
                <a:t>3</a:t>
              </a:fld>
              <a:endParaRPr lang="en-US" sz="1100" dirty="0">
                <a:solidFill>
                  <a:schemeClr val="bg1"/>
                </a:solidFill>
                <a:latin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 filter restriction gau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820" name="Rectangle 4"/>
          <p:cNvSpPr>
            <a:spLocks noGrp="1" noChangeArrowheads="1"/>
          </p:cNvSpPr>
          <p:nvPr>
            <p:ph type="title"/>
          </p:nvPr>
        </p:nvSpPr>
        <p:spPr>
          <a:xfrm>
            <a:off x="-61912" y="0"/>
            <a:ext cx="9205912" cy="1143000"/>
          </a:xfrm>
        </p:spPr>
        <p:txBody>
          <a:bodyPr/>
          <a:lstStyle/>
          <a:p>
            <a:r>
              <a:rPr lang="en-US" sz="5400" dirty="0">
                <a:effectLst>
                  <a:glow rad="63500">
                    <a:schemeClr val="tx1">
                      <a:alpha val="40000"/>
                    </a:schemeClr>
                  </a:glow>
                </a:effectLst>
              </a:rPr>
              <a:t>Air Filter Restriction Gauge</a:t>
            </a:r>
          </a:p>
        </p:txBody>
      </p:sp>
      <p:sp>
        <p:nvSpPr>
          <p:cNvPr id="34821" name="AutoShape 5" descr="arrow"/>
          <p:cNvSpPr>
            <a:spLocks noChangeArrowheads="1"/>
          </p:cNvSpPr>
          <p:nvPr/>
        </p:nvSpPr>
        <p:spPr bwMode="auto">
          <a:xfrm>
            <a:off x="7792026" y="5522409"/>
            <a:ext cx="1504374" cy="352244"/>
          </a:xfrm>
          <a:prstGeom prst="leftArrow">
            <a:avLst>
              <a:gd name="adj1" fmla="val 50000"/>
              <a:gd name="adj2" fmla="val 106771"/>
            </a:avLst>
          </a:prstGeom>
          <a:solidFill>
            <a:srgbClr val="FF6600"/>
          </a:solidFill>
          <a:ln w="9525">
            <a:solidFill>
              <a:schemeClr val="tx1"/>
            </a:solidFill>
            <a:miter lim="800000"/>
            <a:headEnd/>
            <a:tailEnd/>
          </a:ln>
          <a:effectLst/>
        </p:spPr>
        <p:txBody>
          <a:bodyPr wrap="none" anchor="ctr"/>
          <a:lstStyle/>
          <a:p>
            <a:endParaRPr lang="en-US"/>
          </a:p>
        </p:txBody>
      </p:sp>
      <p:sp>
        <p:nvSpPr>
          <p:cNvPr id="34822" name="AutoShape 6" descr="arrow"/>
          <p:cNvSpPr>
            <a:spLocks noChangeArrowheads="1"/>
          </p:cNvSpPr>
          <p:nvPr/>
        </p:nvSpPr>
        <p:spPr bwMode="auto">
          <a:xfrm>
            <a:off x="2133600" y="1371600"/>
            <a:ext cx="1862226" cy="436033"/>
          </a:xfrm>
          <a:prstGeom prst="leftArrow">
            <a:avLst>
              <a:gd name="adj1" fmla="val 50000"/>
              <a:gd name="adj2" fmla="val 106771"/>
            </a:avLst>
          </a:prstGeom>
          <a:solidFill>
            <a:srgbClr val="FF6600"/>
          </a:solidFill>
          <a:ln w="9525">
            <a:noFill/>
            <a:miter lim="800000"/>
            <a:headEnd/>
            <a:tailEnd/>
          </a:ln>
          <a:effectLst/>
        </p:spPr>
        <p:txBody>
          <a:bodyPr wrap="none" anchor="ctr"/>
          <a:lstStyle/>
          <a:p>
            <a:endParaRPr lang="en-US" dirty="0"/>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F63AF64A-D844-4B1B-8B28-5D5DDBA44D6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ses"/>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529"/>
            <a:ext cx="9144000" cy="6848941"/>
          </a:xfrm>
          <a:prstGeom prst="rect">
            <a:avLst/>
          </a:prstGeom>
        </p:spPr>
      </p:pic>
      <p:sp>
        <p:nvSpPr>
          <p:cNvPr id="35842" name="Rectangle 2"/>
          <p:cNvSpPr>
            <a:spLocks noGrp="1" noChangeArrowheads="1"/>
          </p:cNvSpPr>
          <p:nvPr>
            <p:ph type="title"/>
          </p:nvPr>
        </p:nvSpPr>
        <p:spPr/>
        <p:txBody>
          <a:bodyPr/>
          <a:lstStyle/>
          <a:p>
            <a:r>
              <a:rPr lang="en-US" sz="6000" dirty="0">
                <a:effectLst>
                  <a:glow rad="63500">
                    <a:schemeClr val="tx1">
                      <a:alpha val="40000"/>
                    </a:schemeClr>
                  </a:glow>
                </a:effectLst>
              </a:rPr>
              <a:t>Hoses</a:t>
            </a:r>
          </a:p>
        </p:txBody>
      </p:sp>
      <p:cxnSp>
        <p:nvCxnSpPr>
          <p:cNvPr id="5" name="Straight Arrow Connector 4" descr="arrow"/>
          <p:cNvCxnSpPr/>
          <p:nvPr/>
        </p:nvCxnSpPr>
        <p:spPr bwMode="auto">
          <a:xfrm flipH="1" flipV="1">
            <a:off x="2057400" y="5181600"/>
            <a:ext cx="2362200" cy="609600"/>
          </a:xfrm>
          <a:prstGeom prst="straightConnector1">
            <a:avLst/>
          </a:prstGeom>
          <a:solidFill>
            <a:schemeClr val="accent1"/>
          </a:solidFill>
          <a:ln w="76200" cap="flat" cmpd="sng" algn="ctr">
            <a:solidFill>
              <a:srgbClr val="FF0000"/>
            </a:solidFill>
            <a:prstDash val="solid"/>
            <a:round/>
            <a:headEnd type="none" w="med" len="med"/>
            <a:tailEnd type="triangle"/>
          </a:ln>
          <a:effectLst>
            <a:glow rad="63500">
              <a:schemeClr val="accent1">
                <a:satMod val="175000"/>
                <a:alpha val="40000"/>
              </a:schemeClr>
            </a:glo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tire, rim, hub"/>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9000" contrast="-20000"/>
                    </a14:imgEffect>
                  </a14:imgLayer>
                </a14:imgProps>
              </a:ext>
              <a:ext uri="{28A0092B-C50C-407E-A947-70E740481C1C}">
                <a14:useLocalDpi xmlns:a14="http://schemas.microsoft.com/office/drawing/2010/main"/>
              </a:ext>
            </a:extLst>
          </a:blip>
          <a:srcRect/>
          <a:stretch/>
        </p:blipFill>
        <p:spPr bwMode="auto">
          <a:xfrm>
            <a:off x="5576" y="0"/>
            <a:ext cx="913842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6" name="Rectangle 2"/>
          <p:cNvSpPr>
            <a:spLocks noGrp="1" noChangeArrowheads="1"/>
          </p:cNvSpPr>
          <p:nvPr>
            <p:ph type="title"/>
          </p:nvPr>
        </p:nvSpPr>
        <p:spPr>
          <a:xfrm>
            <a:off x="0" y="838200"/>
            <a:ext cx="9144000" cy="1143000"/>
          </a:xfrm>
        </p:spPr>
        <p:txBody>
          <a:bodyPr/>
          <a:lstStyle/>
          <a:p>
            <a:r>
              <a:rPr lang="en-US" sz="6000" dirty="0">
                <a:effectLst>
                  <a:glow rad="63500">
                    <a:schemeClr val="tx1">
                      <a:alpha val="40000"/>
                    </a:schemeClr>
                  </a:glow>
                </a:effectLst>
              </a:rPr>
              <a:t>Passenger Side Front Tire, Rim, Hub and Suspension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57B6DDA-16B2-47BE-B8D8-CEF0723D4C1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el tank and bracke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76200"/>
            <a:ext cx="9220200" cy="7062930"/>
          </a:xfrm>
          <a:prstGeom prst="rect">
            <a:avLst/>
          </a:prstGeom>
        </p:spPr>
      </p:pic>
      <p:sp>
        <p:nvSpPr>
          <p:cNvPr id="2" name="Title 1"/>
          <p:cNvSpPr>
            <a:spLocks noGrp="1"/>
          </p:cNvSpPr>
          <p:nvPr>
            <p:ph type="title"/>
          </p:nvPr>
        </p:nvSpPr>
        <p:spPr/>
        <p:txBody>
          <a:bodyPr/>
          <a:lstStyle/>
          <a:p>
            <a:r>
              <a:rPr lang="en-US" sz="6000" dirty="0">
                <a:effectLst>
                  <a:glow rad="63500">
                    <a:schemeClr val="tx1">
                      <a:alpha val="40000"/>
                    </a:schemeClr>
                  </a:glow>
                </a:effectLst>
              </a:rPr>
              <a:t>Fuel Tank and Brackets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E69B695D-0A4C-41E3-9F74-9F1C5FF40DE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enger side door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0200" cy="6858000"/>
          </a:xfrm>
          <a:prstGeom prst="rect">
            <a:avLst/>
          </a:prstGeom>
        </p:spPr>
      </p:pic>
      <p:sp>
        <p:nvSpPr>
          <p:cNvPr id="39938" name="Rectangle 2"/>
          <p:cNvSpPr>
            <a:spLocks noGrp="1" noChangeArrowheads="1"/>
          </p:cNvSpPr>
          <p:nvPr>
            <p:ph type="title"/>
          </p:nvPr>
        </p:nvSpPr>
        <p:spPr>
          <a:xfrm>
            <a:off x="-152400" y="0"/>
            <a:ext cx="9372600" cy="1143000"/>
          </a:xfrm>
        </p:spPr>
        <p:txBody>
          <a:bodyPr/>
          <a:lstStyle/>
          <a:p>
            <a:r>
              <a:rPr lang="en-US" sz="6000" dirty="0">
                <a:effectLst>
                  <a:glow rad="63500">
                    <a:schemeClr val="tx1">
                      <a:alpha val="40000"/>
                    </a:schemeClr>
                  </a:glow>
                </a:effectLst>
              </a:rPr>
              <a:t>Passenger Side Door(s)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B20CBCF-17AF-4A39-B80F-6EECC8EBD1A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passenger side general conditio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962" name="Rectangle 2"/>
          <p:cNvSpPr>
            <a:spLocks noGrp="1" noChangeArrowheads="1"/>
          </p:cNvSpPr>
          <p:nvPr>
            <p:ph type="title"/>
          </p:nvPr>
        </p:nvSpPr>
        <p:spPr>
          <a:xfrm>
            <a:off x="457200" y="304800"/>
            <a:ext cx="8229600" cy="1143000"/>
          </a:xfrm>
        </p:spPr>
        <p:txBody>
          <a:bodyPr/>
          <a:lstStyle/>
          <a:p>
            <a:r>
              <a:rPr lang="en-US" sz="6000" dirty="0">
                <a:effectLst>
                  <a:glow rad="63500">
                    <a:schemeClr val="tx1">
                      <a:alpha val="40000"/>
                    </a:schemeClr>
                  </a:glow>
                </a:effectLst>
              </a:rPr>
              <a:t>Passenger Side</a:t>
            </a:r>
            <a:br>
              <a:rPr lang="en-US" sz="6000" dirty="0">
                <a:effectLst>
                  <a:glow rad="63500">
                    <a:schemeClr val="tx1">
                      <a:alpha val="40000"/>
                    </a:schemeClr>
                  </a:glow>
                </a:effectLst>
              </a:rPr>
            </a:br>
            <a:r>
              <a:rPr lang="en-US" sz="6000" dirty="0">
                <a:effectLst>
                  <a:glow rad="63500">
                    <a:schemeClr val="tx1">
                      <a:alpha val="40000"/>
                    </a:schemeClr>
                  </a:glow>
                </a:effectLst>
              </a:rPr>
              <a:t>General Condition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9CC7219-F813-4F55-82C4-9979A0D92F0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senger side undercarri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9" y="0"/>
            <a:ext cx="9208136" cy="6858000"/>
          </a:xfrm>
          <a:prstGeom prst="rect">
            <a:avLst/>
          </a:prstGeom>
        </p:spPr>
      </p:pic>
      <p:sp>
        <p:nvSpPr>
          <p:cNvPr id="41986" name="Rectangle 2"/>
          <p:cNvSpPr>
            <a:spLocks noGrp="1" noChangeArrowheads="1"/>
          </p:cNvSpPr>
          <p:nvPr>
            <p:ph type="title"/>
          </p:nvPr>
        </p:nvSpPr>
        <p:spPr>
          <a:xfrm>
            <a:off x="0" y="533400"/>
            <a:ext cx="9144000" cy="1143000"/>
          </a:xfrm>
        </p:spPr>
        <p:txBody>
          <a:bodyPr/>
          <a:lstStyle/>
          <a:p>
            <a:r>
              <a:rPr lang="en-US" sz="6000" dirty="0">
                <a:effectLst>
                  <a:glow rad="63500">
                    <a:schemeClr val="tx1">
                      <a:alpha val="40000"/>
                    </a:schemeClr>
                  </a:glow>
                </a:effectLst>
              </a:rPr>
              <a:t>Passenger Side Undercarriage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A2AF972-4522-4BCE-B399-DC7F836AFE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aust"/>
          <p:cNvPicPr>
            <a:picLocks noChangeAspect="1"/>
          </p:cNvPicPr>
          <p:nvPr/>
        </p:nvPicPr>
        <p:blipFill rotWithShape="1">
          <a:blip r:embed="rId3" cstate="screen">
            <a:clrChange>
              <a:clrFrom>
                <a:srgbClr val="BCBCBC"/>
              </a:clrFrom>
              <a:clrTo>
                <a:srgbClr val="BCBCBC">
                  <a:alpha val="0"/>
                </a:srgbClr>
              </a:clrTo>
            </a:clrChange>
            <a:extLst>
              <a:ext uri="{28A0092B-C50C-407E-A947-70E740481C1C}">
                <a14:useLocalDpi xmlns:a14="http://schemas.microsoft.com/office/drawing/2010/main"/>
              </a:ext>
            </a:extLst>
          </a:blip>
          <a:srcRect/>
          <a:stretch/>
        </p:blipFill>
        <p:spPr>
          <a:xfrm>
            <a:off x="-2629" y="-98240"/>
            <a:ext cx="9146629" cy="6956240"/>
          </a:xfrm>
          <a:prstGeom prst="rect">
            <a:avLst/>
          </a:prstGeom>
          <a:ln w="38100">
            <a:solidFill>
              <a:schemeClr val="tx1"/>
            </a:solidFill>
          </a:ln>
        </p:spPr>
      </p:pic>
      <p:cxnSp>
        <p:nvCxnSpPr>
          <p:cNvPr id="7" name="Straight Arrow Connector 6" descr="arrow"/>
          <p:cNvCxnSpPr/>
          <p:nvPr/>
        </p:nvCxnSpPr>
        <p:spPr bwMode="auto">
          <a:xfrm>
            <a:off x="457200" y="4038600"/>
            <a:ext cx="2895600" cy="762000"/>
          </a:xfrm>
          <a:prstGeom prst="straightConnector1">
            <a:avLst/>
          </a:prstGeom>
          <a:solidFill>
            <a:schemeClr val="accent1"/>
          </a:solidFill>
          <a:ln w="139700" cap="flat" cmpd="sng" algn="ctr">
            <a:solidFill>
              <a:srgbClr val="FF0000"/>
            </a:solidFill>
            <a:prstDash val="solid"/>
            <a:round/>
            <a:headEnd type="none" w="med" len="med"/>
            <a:tailEnd type="triangle"/>
          </a:ln>
          <a:effectLst>
            <a:glow rad="63500">
              <a:schemeClr val="accent3">
                <a:satMod val="175000"/>
                <a:alpha val="76000"/>
              </a:schemeClr>
            </a:glow>
          </a:effectLst>
        </p:spPr>
      </p:cxnSp>
      <p:sp>
        <p:nvSpPr>
          <p:cNvPr id="44034" name="Rectangle 2"/>
          <p:cNvSpPr>
            <a:spLocks noGrp="1" noChangeArrowheads="1"/>
          </p:cNvSpPr>
          <p:nvPr>
            <p:ph type="title"/>
          </p:nvPr>
        </p:nvSpPr>
        <p:spPr/>
        <p:txBody>
          <a:bodyPr/>
          <a:lstStyle/>
          <a:p>
            <a:r>
              <a:rPr lang="en-US" sz="6000" dirty="0">
                <a:effectLst>
                  <a:glow rad="63500">
                    <a:schemeClr val="tx1">
                      <a:alpha val="84000"/>
                    </a:schemeClr>
                  </a:glow>
                </a:effectLst>
              </a:rPr>
              <a:t>Exhaust</a:t>
            </a:r>
          </a:p>
        </p:txBody>
      </p:sp>
      <p:grpSp>
        <p:nvGrpSpPr>
          <p:cNvPr id="6" name="Group 5"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p:cNvSpPr/>
          <p:nvPr/>
        </p:nvSpPr>
        <p:spPr>
          <a:xfrm>
            <a:off x="8556901" y="6324351"/>
            <a:ext cx="323808" cy="261610"/>
          </a:xfrm>
          <a:prstGeom prst="rect">
            <a:avLst/>
          </a:prstGeom>
        </p:spPr>
        <p:txBody>
          <a:bodyPr wrap="none">
            <a:spAutoFit/>
          </a:bodyPr>
          <a:lstStyle/>
          <a:p>
            <a:pPr algn="ctr"/>
            <a:fld id="{200F3FB7-BE00-437B-A81E-51332AFE6A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52400"/>
            <a:ext cx="9144000" cy="1524000"/>
          </a:xfrm>
        </p:spPr>
        <p:txBody>
          <a:bodyPr/>
          <a:lstStyle/>
          <a:p>
            <a:r>
              <a:rPr lang="en-US" sz="6000" dirty="0">
                <a:effectLst>
                  <a:glow rad="63500">
                    <a:schemeClr val="tx1">
                      <a:alpha val="82000"/>
                    </a:schemeClr>
                  </a:glow>
                </a:effectLst>
              </a:rPr>
              <a:t>Passenger Side Rear Tire,</a:t>
            </a:r>
            <a:br>
              <a:rPr lang="en-US" sz="6000" dirty="0">
                <a:effectLst>
                  <a:glow rad="63500">
                    <a:schemeClr val="tx1">
                      <a:alpha val="82000"/>
                    </a:schemeClr>
                  </a:glow>
                </a:effectLst>
              </a:rPr>
            </a:br>
            <a:r>
              <a:rPr lang="en-US" sz="6000" dirty="0">
                <a:effectLst>
                  <a:glow rad="63500">
                    <a:schemeClr val="tx1">
                      <a:alpha val="82000"/>
                    </a:schemeClr>
                  </a:glow>
                </a:effectLst>
              </a:rPr>
              <a:t>Hub, and Suspension</a:t>
            </a:r>
          </a:p>
        </p:txBody>
      </p:sp>
      <p:pic>
        <p:nvPicPr>
          <p:cNvPr id="1028" name="Picture 4">
            <a:extLst>
              <a:ext uri="{FF2B5EF4-FFF2-40B4-BE49-F238E27FC236}">
                <a16:creationId xmlns:a16="http://schemas.microsoft.com/office/drawing/2014/main" id="{5371881E-A512-4A97-AE64-558646043D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2000" y="2057400"/>
            <a:ext cx="7620000" cy="4295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rear undercarri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714"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130" name="Rectangle 2"/>
          <p:cNvSpPr>
            <a:spLocks noGrp="1" noChangeArrowheads="1"/>
          </p:cNvSpPr>
          <p:nvPr>
            <p:ph type="title"/>
          </p:nvPr>
        </p:nvSpPr>
        <p:spPr/>
        <p:txBody>
          <a:bodyPr/>
          <a:lstStyle/>
          <a:p>
            <a:r>
              <a:rPr lang="en-US" sz="6000" dirty="0">
                <a:effectLst>
                  <a:glow rad="63500">
                    <a:schemeClr val="tx1">
                      <a:alpha val="58000"/>
                    </a:schemeClr>
                  </a:glow>
                </a:effectLst>
              </a:rPr>
              <a:t>Rear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B86F086-71D5-4244-BDF9-5BDEDA367D8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The FEMPR is the documentation tool required by the BLM to record various mechanical procedures that the engine operator performs on the engine.</a:t>
            </a:r>
          </a:p>
          <a:p>
            <a:r>
              <a:rPr lang="en-US" dirty="0"/>
              <a:t>The FEMPR is also an information resource on how to perform various mechanical procedures on the engine.</a:t>
            </a:r>
          </a:p>
        </p:txBody>
      </p:sp>
      <p:sp>
        <p:nvSpPr>
          <p:cNvPr id="13316" name="Rectangle 4"/>
          <p:cNvSpPr>
            <a:spLocks noGrp="1" noChangeArrowheads="1"/>
          </p:cNvSpPr>
          <p:nvPr>
            <p:ph type="title"/>
          </p:nvPr>
        </p:nvSpPr>
        <p:spPr/>
        <p:txBody>
          <a:bodyPr/>
          <a:lstStyle/>
          <a:p>
            <a:r>
              <a:rPr lang="en-US"/>
              <a:t>What is it?</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hicle rear"/>
          <p:cNvPicPr>
            <a:picLocks noChangeAspect="1"/>
          </p:cNvPicPr>
          <p:nvPr/>
        </p:nvPicPr>
        <p:blipFill>
          <a:blip r:embed="rId3" cstate="screen">
            <a:extLst>
              <a:ext uri="{BEBA8EAE-BF5A-486C-A8C5-ECC9F3942E4B}">
                <a14:imgProps xmlns:a14="http://schemas.microsoft.com/office/drawing/2010/main">
                  <a14:imgLayer r:embed="rId4">
                    <a14:imgEffect>
                      <a14:backgroundRemoval t="0" b="97517" l="6134" r="93685">
                        <a14:foregroundMark x1="13040" y1="10539" x2="15629" y2="87947"/>
                        <a14:foregroundMark x1="10223" y1="57480" x2="11040" y2="53483"/>
                        <a14:foregroundMark x1="10404" y1="60024" x2="11858" y2="63356"/>
                        <a14:foregroundMark x1="13948" y1="71654" x2="14811" y2="88068"/>
                        <a14:foregroundMark x1="14357" y1="88734" x2="17174" y2="91641"/>
                        <a14:foregroundMark x1="15720" y1="92792" x2="17174" y2="92792"/>
                        <a14:foregroundMark x1="13857" y1="71230" x2="13539" y2="69594"/>
                        <a14:foregroundMark x1="13448" y1="68201" x2="13448" y2="64870"/>
                        <a14:foregroundMark x1="14266" y1="87947" x2="13448" y2="71532"/>
                        <a14:foregroundMark x1="15220" y1="93035" x2="13948" y2="89885"/>
                        <a14:foregroundMark x1="51976" y1="88916" x2="66470" y2="85282"/>
                        <a14:foregroundMark x1="64380" y1="88492" x2="65334" y2="86554"/>
                        <a14:foregroundMark x1="67197" y1="83889" x2="70195" y2="82798"/>
                        <a14:foregroundMark x1="11995" y1="27498" x2="11767" y2="19867"/>
                        <a14:foregroundMark x1="14675" y1="5027" x2="11131" y2="14597"/>
                        <a14:foregroundMark x1="10950" y1="16111" x2="11858" y2="32647"/>
                        <a14:foregroundMark x1="10813" y1="33919" x2="12176" y2="34161"/>
                        <a14:foregroundMark x1="6542" y1="35978" x2="9677" y2="41369"/>
                        <a14:foregroundMark x1="75011" y1="80678" x2="79055" y2="79467"/>
                        <a14:foregroundMark x1="70513" y1="82617" x2="71876" y2="82374"/>
                        <a14:foregroundMark x1="48523" y1="88492" x2="50432" y2="88068"/>
                        <a14:foregroundMark x1="93230" y1="73047" x2="92821" y2="71956"/>
                        <a14:foregroundMark x1="59382" y1="11387" x2="72104" y2="13628"/>
                        <a14:foregroundMark x1="60018" y1="7087" x2="71377" y2="9025"/>
                        <a14:foregroundMark x1="28033" y1="37916" x2="25716" y2="31557"/>
                        <a14:backgroundMark x1="68832" y1="3331" x2="76783" y2="666"/>
                        <a14:backgroundMark x1="64153" y1="9752" x2="70104" y2="10539"/>
                        <a14:backgroundMark x1="70332" y1="11508" x2="70513" y2="10297"/>
                        <a14:backgroundMark x1="61154" y1="4300" x2="65607" y2="5572"/>
                        <a14:backgroundMark x1="89914" y1="37916" x2="90413" y2="1514"/>
                        <a14:backgroundMark x1="41981" y1="94428" x2="81236" y2="93035"/>
                        <a14:backgroundMark x1="10223" y1="43610" x2="7088" y2="43065"/>
                        <a14:backgroundMark x1="13948" y1="93882" x2="17901" y2="94609"/>
                        <a14:backgroundMark x1="61472" y1="10115" x2="61790" y2="8904"/>
                        <a14:backgroundMark x1="60927" y1="9994" x2="60836" y2="9328"/>
                        <a14:backgroundMark x1="62290" y1="10539" x2="62290" y2="9146"/>
                        <a14:backgroundMark x1="63744" y1="10539" x2="63653" y2="9146"/>
                      </a14:backgroundRemoval>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effectLst>
            <a:glow rad="1651000">
              <a:schemeClr val="bg1">
                <a:alpha val="35000"/>
              </a:schemeClr>
            </a:glow>
          </a:effectLst>
        </p:spPr>
      </p:pic>
      <p:sp>
        <p:nvSpPr>
          <p:cNvPr id="46082" name="Rectangle 2"/>
          <p:cNvSpPr>
            <a:spLocks noGrp="1" noChangeArrowheads="1"/>
          </p:cNvSpPr>
          <p:nvPr>
            <p:ph type="title"/>
          </p:nvPr>
        </p:nvSpPr>
        <p:spPr>
          <a:xfrm>
            <a:off x="0" y="0"/>
            <a:ext cx="9144000" cy="1524000"/>
          </a:xfrm>
        </p:spPr>
        <p:txBody>
          <a:bodyPr/>
          <a:lstStyle/>
          <a:p>
            <a:r>
              <a:rPr lang="en-US" sz="6000" dirty="0">
                <a:effectLst>
                  <a:glow rad="63500">
                    <a:schemeClr val="tx1">
                      <a:alpha val="60000"/>
                    </a:schemeClr>
                  </a:glow>
                </a:effectLst>
              </a:rPr>
              <a:t>Vehicle Rear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deck"/>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69686" cy="6858000"/>
          </a:xfrm>
          <a:prstGeom prst="rect">
            <a:avLst/>
          </a:prstGeom>
          <a:ln w="38100">
            <a:solidFill>
              <a:schemeClr val="tx1"/>
            </a:solidFill>
          </a:ln>
        </p:spPr>
      </p:pic>
      <p:sp>
        <p:nvSpPr>
          <p:cNvPr id="47106" name="Rectangle 2"/>
          <p:cNvSpPr>
            <a:spLocks noGrp="1" noChangeArrowheads="1"/>
          </p:cNvSpPr>
          <p:nvPr>
            <p:ph type="title"/>
          </p:nvPr>
        </p:nvSpPr>
        <p:spPr/>
        <p:txBody>
          <a:bodyPr/>
          <a:lstStyle/>
          <a:p>
            <a:r>
              <a:rPr lang="en-US" sz="5400" dirty="0">
                <a:effectLst>
                  <a:glow rad="63500">
                    <a:schemeClr val="tx1">
                      <a:alpha val="64000"/>
                    </a:schemeClr>
                  </a:glow>
                </a:effectLst>
              </a:rPr>
              <a:t>Top Deck, Handrails, and Steps</a:t>
            </a:r>
            <a:endParaRPr lang="en-US" sz="6000" dirty="0">
              <a:effectLst>
                <a:glow rad="63500">
                  <a:schemeClr val="tx1">
                    <a:alpha val="64000"/>
                  </a:schemeClr>
                </a:glow>
              </a:effectLst>
            </a:endParaRP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8A1760-7117-4DF4-A6AB-AFF8EB69E83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ngine"/>
          <p:cNvSpPr/>
          <p:nvPr/>
        </p:nvSpPr>
        <p:spPr bwMode="auto">
          <a:xfrm>
            <a:off x="0" y="-76200"/>
            <a:ext cx="9144000" cy="6934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2" name="Picture 1" descr="driver side general condition"/>
          <p:cNvPicPr>
            <a:picLocks noChangeAspect="1"/>
          </p:cNvPicPr>
          <p:nvPr/>
        </p:nvPicPr>
        <p:blipFill>
          <a:blip r:embed="rId3" cstate="screen">
            <a:extLst>
              <a:ext uri="{BEBA8EAE-BF5A-486C-A8C5-ECC9F3942E4B}">
                <a14:imgProps xmlns:a14="http://schemas.microsoft.com/office/drawing/2010/main">
                  <a14:imgLayer r:embed="rId4">
                    <a14:imgEffect>
                      <a14:backgroundRemoval t="0" b="99939" l="0" r="97910">
                        <a14:foregroundMark x1="89414" y1="68443" x2="91231" y2="66566"/>
                        <a14:foregroundMark x1="91549" y1="65597" x2="91822" y2="63174"/>
                        <a14:foregroundMark x1="44889" y1="83101" x2="59382" y2="75954"/>
                        <a14:foregroundMark x1="64471" y1="72804" x2="74284" y2="68019"/>
                        <a14:foregroundMark x1="38074" y1="85706" x2="31577" y2="81890"/>
                        <a14:foregroundMark x1="76102" y1="63537" x2="85461" y2="60145"/>
                        <a14:foregroundMark x1="24989" y1="94246" x2="25080" y2="84494"/>
                        <a14:foregroundMark x1="81281" y1="68322" x2="87687" y2="70382"/>
                        <a14:foregroundMark x1="63153" y1="70624" x2="71740" y2="66808"/>
                        <a14:foregroundMark x1="64743" y1="73228" x2="74012" y2="68565"/>
                        <a14:foregroundMark x1="60109" y1="64385" x2="61199" y2="67232"/>
                        <a14:foregroundMark x1="61427" y1="67898" x2="61699" y2="70200"/>
                        <a14:foregroundMark x1="62108" y1="71472" x2="63744" y2="72380"/>
                        <a14:foregroundMark x1="77965" y1="17929" x2="77328" y2="15627"/>
                        <a14:foregroundMark x1="78646" y1="18171" x2="83235" y2="19806"/>
                        <a14:foregroundMark x1="82735" y1="18595" x2="82326" y2="16959"/>
                        <a14:foregroundMark x1="83644" y1="20109" x2="83916" y2="16414"/>
                        <a14:foregroundMark x1="95184" y1="20109" x2="84825" y2="14779"/>
                        <a14:foregroundMark x1="95820" y1="25560" x2="95684" y2="21866"/>
                        <a14:foregroundMark x1="96320" y1="29194" x2="96184" y2="26651"/>
                        <a14:foregroundMark x1="69468" y1="66687" x2="67924" y2="63598"/>
                        <a14:foregroundMark x1="76783" y1="15142" x2="77692" y2="14900"/>
                        <a14:foregroundMark x1="78055" y1="16657" x2="77737" y2="15990"/>
                        <a14:foregroundMark x1="69105" y1="16596" x2="70423" y2="16899"/>
                        <a14:foregroundMark x1="82644" y1="16838" x2="82917" y2="16657"/>
                        <a14:foregroundMark x1="88596" y1="18716" x2="88551" y2="17262"/>
                        <a14:foregroundMark x1="92549" y1="22895" x2="92549" y2="19200"/>
                        <a14:foregroundMark x1="92958" y1="24228" x2="94184" y2="24652"/>
                        <a14:foregroundMark x1="96774" y1="32950" x2="96774" y2="31435"/>
                        <a14:backgroundMark x1="84734" y1="71290" x2="80373" y2="70200"/>
                        <a14:backgroundMark x1="51658" y1="93459" x2="45706" y2="92368"/>
                        <a14:backgroundMark x1="32303" y1="94125" x2="38891" y2="93882"/>
                        <a14:backgroundMark x1="29441" y1="76984" x2="28669" y2="73228"/>
                        <a14:backgroundMark x1="30168" y1="77286" x2="31168" y2="84615"/>
                        <a14:backgroundMark x1="32303" y1="93035" x2="31985" y2="87341"/>
                        <a14:backgroundMark x1="46479" y1="84191" x2="77737" y2="67656"/>
                        <a14:backgroundMark x1="42117" y1="83283" x2="44253" y2="84191"/>
                        <a14:backgroundMark x1="31804" y1="85584" x2="33394" y2="85706"/>
                        <a14:backgroundMark x1="72558" y1="65354" x2="77965" y2="64809"/>
                        <a14:backgroundMark x1="30168" y1="95094" x2="31304" y2="86251"/>
                        <a14:backgroundMark x1="39391" y1="83404" x2="40527" y2="83828"/>
                        <a14:backgroundMark x1="70332" y1="63961" x2="72149" y2="64385"/>
                        <a14:backgroundMark x1="62835" y1="69291" x2="68514" y2="67111"/>
                        <a14:backgroundMark x1="64153" y1="74319" x2="61109" y2="72683"/>
                        <a14:backgroundMark x1="57565" y1="73592" x2="61018" y2="72138"/>
                        <a14:backgroundMark x1="59473" y1="71956" x2="58564" y2="65597"/>
                        <a14:backgroundMark x1="70559" y1="66081" x2="69786" y2="64385"/>
                        <a14:backgroundMark x1="62517" y1="66747" x2="68015" y2="66445"/>
                        <a14:backgroundMark x1="62653" y1="65597" x2="64652" y2="65233"/>
                        <a14:backgroundMark x1="61654" y1="64870" x2="62517" y2="64627"/>
                        <a14:backgroundMark x1="62517" y1="69534" x2="61517" y2="66142"/>
                        <a14:backgroundMark x1="83008" y1="70079" x2="87597" y2="70866"/>
                        <a14:backgroundMark x1="88005" y1="70866" x2="88551" y2="71048"/>
                        <a14:backgroundMark x1="69423" y1="15869" x2="70741" y2="16293"/>
                        <a14:backgroundMark x1="72967" y1="15082" x2="76374" y2="14052"/>
                        <a14:backgroundMark x1="76738" y1="16535" x2="76238" y2="15869"/>
                        <a14:backgroundMark x1="68969" y1="15324" x2="68878" y2="14658"/>
                        <a14:backgroundMark x1="93321" y1="25136" x2="95502" y2="25924"/>
                        <a14:backgroundMark x1="85325" y1="16657" x2="86824" y2="16838"/>
                        <a14:backgroundMark x1="84462" y1="17081" x2="84916" y2="16657"/>
                        <a14:backgroundMark x1="89141" y1="17929" x2="91549" y2="19079"/>
                        <a14:backgroundMark x1="92958" y1="19746" x2="93458" y2="19988"/>
                        <a14:backgroundMark x1="83189" y1="17747" x2="83462" y2="17141"/>
                        <a14:backgroundMark x1="94911" y1="24107" x2="94730" y2="20775"/>
                        <a14:backgroundMark x1="28487" y1="99394" x2="29350" y2="96124"/>
                      </a14:backgroundRemoval>
                    </a14:imgEffect>
                    <a14:imgEffect>
                      <a14:sharpenSoften amount="25000"/>
                    </a14:imgEffect>
                    <a14:imgEffect>
                      <a14:saturation sat="13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76200"/>
            <a:ext cx="9387839" cy="6934200"/>
          </a:xfrm>
          <a:prstGeom prst="rect">
            <a:avLst/>
          </a:prstGeom>
          <a:effectLst>
            <a:glow rad="1905000">
              <a:schemeClr val="bg1">
                <a:alpha val="59000"/>
              </a:schemeClr>
            </a:glow>
          </a:effectLst>
        </p:spPr>
      </p:pic>
      <p:sp>
        <p:nvSpPr>
          <p:cNvPr id="49154" name="Rectangle 2"/>
          <p:cNvSpPr>
            <a:spLocks noGrp="1" noChangeArrowheads="1"/>
          </p:cNvSpPr>
          <p:nvPr>
            <p:ph type="title"/>
          </p:nvPr>
        </p:nvSpPr>
        <p:spPr>
          <a:xfrm>
            <a:off x="-426720" y="-76200"/>
            <a:ext cx="9692640" cy="2286000"/>
          </a:xfrm>
        </p:spPr>
        <p:txBody>
          <a:bodyPr/>
          <a:lstStyle/>
          <a:p>
            <a:r>
              <a:rPr lang="en-US" sz="6000" dirty="0">
                <a:effectLst>
                  <a:glow rad="63500">
                    <a:schemeClr val="tx1">
                      <a:alpha val="40000"/>
                    </a:schemeClr>
                  </a:glow>
                </a:effectLst>
              </a:rPr>
              <a:t>Driver Side General Condition</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A39E042B-15C5-4D3C-8C45-CAD51FD63B2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driver side rear tire, rim, hub and suspens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083" y1="21042" x2="20089" y2="10208"/>
                        <a14:foregroundMark x1="7589" y1="40625" x2="10565" y2="3542"/>
                        <a14:foregroundMark x1="38244" y1="5833" x2="76488" y2="9792"/>
                        <a14:foregroundMark x1="3125" y1="34792" x2="2827" y2="26875"/>
                        <a14:foregroundMark x1="9821" y1="40417" x2="13839" y2="22708"/>
                        <a14:foregroundMark x1="1637" y1="15208" x2="1786" y2="4792"/>
                        <a14:foregroundMark x1="82738" y1="6875" x2="94196" y2="30625"/>
                        <a14:foregroundMark x1="96577" y1="45208" x2="98363" y2="8958"/>
                        <a14:foregroundMark x1="87351" y1="5208" x2="99554" y2="5208"/>
                        <a14:foregroundMark x1="87054" y1="3333" x2="92113" y2="0"/>
                        <a14:foregroundMark x1="43601" y1="62500" x2="44048" y2="56875"/>
                        <a14:foregroundMark x1="1488" y1="42708" x2="5060" y2="42917"/>
                        <a14:backgroundMark x1="89286" y1="54583" x2="87798" y2="41875"/>
                        <a14:backgroundMark x1="64583" y1="98958" x2="67857" y2="97292"/>
                        <a14:backgroundMark x1="61161" y1="98958" x2="63988" y2="98958"/>
                        <a14:backgroundMark x1="52381" y1="99375" x2="54167" y2="99375"/>
                        <a14:backgroundMark x1="60268" y1="99375" x2="54762" y2="99792"/>
                        <a14:backgroundMark x1="87054" y1="38542" x2="90923" y2="38333"/>
                      </a14:backgroundRemoval>
                    </a14:imgEffect>
                  </a14:imgLayer>
                </a14:imgProps>
              </a:ext>
              <a:ext uri="{28A0092B-C50C-407E-A947-70E740481C1C}">
                <a14:useLocalDpi xmlns:a14="http://schemas.microsoft.com/office/drawing/2010/main"/>
              </a:ext>
            </a:extLst>
          </a:blip>
          <a:srcRect/>
          <a:stretch>
            <a:fillRect/>
          </a:stretch>
        </p:blipFill>
        <p:spPr bwMode="auto">
          <a:xfrm>
            <a:off x="-152400" y="0"/>
            <a:ext cx="9601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8" name="Rectangle 2"/>
          <p:cNvSpPr>
            <a:spLocks noGrp="1" noChangeArrowheads="1"/>
          </p:cNvSpPr>
          <p:nvPr>
            <p:ph type="title"/>
          </p:nvPr>
        </p:nvSpPr>
        <p:spPr>
          <a:xfrm>
            <a:off x="-304800" y="381000"/>
            <a:ext cx="9906000" cy="1143000"/>
          </a:xfrm>
        </p:spPr>
        <p:txBody>
          <a:bodyPr/>
          <a:lstStyle/>
          <a:p>
            <a:r>
              <a:rPr lang="en-US" sz="6000" dirty="0">
                <a:effectLst>
                  <a:glow rad="63500">
                    <a:schemeClr val="tx1">
                      <a:alpha val="40000"/>
                    </a:schemeClr>
                  </a:glow>
                </a:effectLst>
              </a:rPr>
              <a:t>Driver Side Rear Tire, Rim,</a:t>
            </a:r>
            <a:br>
              <a:rPr lang="en-US" sz="6000" dirty="0">
                <a:effectLst>
                  <a:glow rad="63500">
                    <a:schemeClr val="tx1">
                      <a:alpha val="40000"/>
                    </a:schemeClr>
                  </a:glow>
                </a:effectLst>
              </a:rPr>
            </a:br>
            <a:r>
              <a:rPr lang="en-US" sz="6000" dirty="0">
                <a:effectLst>
                  <a:glow rad="63500">
                    <a:schemeClr val="tx1">
                      <a:alpha val="40000"/>
                    </a:schemeClr>
                  </a:glow>
                </a:effectLst>
              </a:rPr>
              <a:t>Hub and Suspension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iver side undercarri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37" y="-48671"/>
            <a:ext cx="9340729" cy="7059071"/>
          </a:xfrm>
          <a:prstGeom prst="rect">
            <a:avLst/>
          </a:prstGeom>
        </p:spPr>
      </p:pic>
      <p:sp>
        <p:nvSpPr>
          <p:cNvPr id="51202" name="Rectangle 2"/>
          <p:cNvSpPr>
            <a:spLocks noGrp="1" noChangeArrowheads="1"/>
          </p:cNvSpPr>
          <p:nvPr>
            <p:ph type="title"/>
          </p:nvPr>
        </p:nvSpPr>
        <p:spPr>
          <a:xfrm>
            <a:off x="-29737" y="0"/>
            <a:ext cx="9173737" cy="1143000"/>
          </a:xfrm>
        </p:spPr>
        <p:txBody>
          <a:bodyPr/>
          <a:lstStyle/>
          <a:p>
            <a:r>
              <a:rPr lang="en-US" sz="6000" dirty="0">
                <a:effectLst>
                  <a:glow rad="63500">
                    <a:schemeClr val="tx1">
                      <a:alpha val="40000"/>
                    </a:schemeClr>
                  </a:glow>
                </a:effectLst>
              </a:rPr>
              <a:t>Driver Side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9AAEAEED-C3B2-470B-B8B6-600579EE45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tank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76" y="38100"/>
            <a:ext cx="9144000" cy="6781800"/>
          </a:xfrm>
          <a:prstGeom prst="rect">
            <a:avLst/>
          </a:prstGeom>
          <a:ln w="38100">
            <a:solidFill>
              <a:schemeClr val="tx1"/>
            </a:solidFill>
          </a:ln>
        </p:spPr>
      </p:pic>
      <p:sp>
        <p:nvSpPr>
          <p:cNvPr id="52226" name="Rectangle 2"/>
          <p:cNvSpPr>
            <a:spLocks noGrp="1" noChangeArrowheads="1"/>
          </p:cNvSpPr>
          <p:nvPr>
            <p:ph type="title"/>
          </p:nvPr>
        </p:nvSpPr>
        <p:spPr/>
        <p:txBody>
          <a:bodyPr/>
          <a:lstStyle/>
          <a:p>
            <a:r>
              <a:rPr lang="en-US" sz="6000" dirty="0">
                <a:effectLst>
                  <a:glow rad="63500">
                    <a:schemeClr val="tx1">
                      <a:alpha val="40000"/>
                    </a:schemeClr>
                  </a:glow>
                </a:effectLst>
              </a:rPr>
              <a:t>Air Tanks and Lines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3550A5-253F-450A-863E-442EC10E6C6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teri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65690"/>
            <a:ext cx="9262143" cy="6922105"/>
          </a:xfrm>
          <a:prstGeom prst="rect">
            <a:avLst/>
          </a:prstGeom>
        </p:spPr>
      </p:pic>
      <p:sp>
        <p:nvSpPr>
          <p:cNvPr id="53250" name="Rectangle 2"/>
          <p:cNvSpPr>
            <a:spLocks noGrp="1" noChangeArrowheads="1"/>
          </p:cNvSpPr>
          <p:nvPr>
            <p:ph type="title"/>
          </p:nvPr>
        </p:nvSpPr>
        <p:spPr/>
        <p:txBody>
          <a:bodyPr/>
          <a:lstStyle/>
          <a:p>
            <a:r>
              <a:rPr lang="en-US" dirty="0"/>
              <a:t>Batteries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6A13C1B-721B-450F-9C5B-AECAC1DCF8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fuse box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274" name="Rectangle 2" descr="fuse/electrical panels"/>
          <p:cNvSpPr>
            <a:spLocks noGrp="1" noChangeArrowheads="1"/>
          </p:cNvSpPr>
          <p:nvPr>
            <p:ph type="title"/>
          </p:nvPr>
        </p:nvSpPr>
        <p:spPr/>
        <p:txBody>
          <a:bodyPr/>
          <a:lstStyle/>
          <a:p>
            <a:r>
              <a:rPr lang="en-US" dirty="0"/>
              <a:t>Fuse/Electrical Panels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CD638A-7352-4935-A470-91D4C8EDA37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47</a:t>
            </a:fld>
            <a:endParaRPr lang="en-US" dirty="0"/>
          </a:p>
        </p:txBody>
      </p:sp>
      <p:pic>
        <p:nvPicPr>
          <p:cNvPr id="9" name="Picture 8" descr="fuse and electrical panel"/>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901" b="89769" l="9724" r="97569">
                        <a14:foregroundMark x1="31605" y1="66832" x2="30308" y2="62046"/>
                        <a14:foregroundMark x1="58995" y1="65842" x2="59643" y2="57426"/>
                        <a14:foregroundMark x1="60778" y1="73927" x2="66288" y2="77888"/>
                        <a14:foregroundMark x1="23501" y1="21947" x2="34360" y2="13201"/>
                        <a14:foregroundMark x1="74554" y1="23762" x2="88493" y2="27723"/>
                        <a14:backgroundMark x1="93355" y1="57096" x2="95786" y2="11386"/>
                        <a14:backgroundMark x1="40519" y1="81188" x2="44895" y2="80198"/>
                        <a14:backgroundMark x1="50729" y1="79703" x2="56726" y2="84323"/>
                        <a14:backgroundMark x1="47164" y1="69142" x2="54295" y2="73927"/>
                        <a14:backgroundMark x1="68882" y1="82178" x2="74716" y2="80033"/>
                        <a14:backgroundMark x1="75041" y1="77723" x2="78768" y2="77228"/>
                      </a14:backgroundRemoval>
                    </a14:imgEffect>
                  </a14:imgLayer>
                </a14:imgProps>
              </a:ext>
              <a:ext uri="{28A0092B-C50C-407E-A947-70E740481C1C}">
                <a14:useLocalDpi xmlns:a14="http://schemas.microsoft.com/office/drawing/2010/main"/>
              </a:ext>
            </a:extLst>
          </a:blip>
          <a:srcRect/>
          <a:stretch/>
        </p:blipFill>
        <p:spPr>
          <a:xfrm>
            <a:off x="4685081" y="2797484"/>
            <a:ext cx="4191000" cy="4067735"/>
          </a:xfrm>
          <a:prstGeom prst="rect">
            <a:avLst/>
          </a:prstGeom>
          <a:effectLst>
            <a:glow rad="774700">
              <a:schemeClr val="bg1"/>
            </a:glo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ctric circuit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46" y="-76200"/>
            <a:ext cx="9409670" cy="7086600"/>
          </a:xfrm>
          <a:prstGeom prst="rect">
            <a:avLst/>
          </a:prstGeom>
        </p:spPr>
      </p:pic>
      <p:sp>
        <p:nvSpPr>
          <p:cNvPr id="56324" name="Rectangle 4" descr="electric circut box"/>
          <p:cNvSpPr>
            <a:spLocks noGrp="1" noChangeArrowheads="1"/>
          </p:cNvSpPr>
          <p:nvPr>
            <p:ph type="title"/>
          </p:nvPr>
        </p:nvSpPr>
        <p:spPr/>
        <p:txBody>
          <a:bodyPr/>
          <a:lstStyle/>
          <a:p>
            <a:r>
              <a:rPr lang="en-US" dirty="0"/>
              <a:t>Electric Circuit Box</a:t>
            </a:r>
          </a:p>
        </p:txBody>
      </p:sp>
      <p:sp>
        <p:nvSpPr>
          <p:cNvPr id="2" name="Right Arrow 1" descr="arrow"/>
          <p:cNvSpPr/>
          <p:nvPr/>
        </p:nvSpPr>
        <p:spPr bwMode="auto">
          <a:xfrm>
            <a:off x="3048000" y="2726055"/>
            <a:ext cx="4038600" cy="838200"/>
          </a:xfrm>
          <a:prstGeom prst="rightArrow">
            <a:avLst>
              <a:gd name="adj1" fmla="val 50000"/>
              <a:gd name="adj2" fmla="val 59545"/>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ar electrical junction terminal"/>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41" y="0"/>
            <a:ext cx="9144000" cy="6858000"/>
          </a:xfrm>
          <a:prstGeom prst="rect">
            <a:avLst/>
          </a:prstGeom>
          <a:ln w="38100">
            <a:solidFill>
              <a:schemeClr val="tx1"/>
            </a:solidFill>
          </a:ln>
        </p:spPr>
      </p:pic>
      <p:sp>
        <p:nvSpPr>
          <p:cNvPr id="57354" name="Rectangle 10" descr="rear electrical junction terminal"/>
          <p:cNvSpPr>
            <a:spLocks noGrp="1" noChangeArrowheads="1"/>
          </p:cNvSpPr>
          <p:nvPr>
            <p:ph type="title"/>
          </p:nvPr>
        </p:nvSpPr>
        <p:spPr>
          <a:xfrm>
            <a:off x="0" y="381000"/>
            <a:ext cx="9144000" cy="1143000"/>
          </a:xfrm>
        </p:spPr>
        <p:txBody>
          <a:bodyPr/>
          <a:lstStyle/>
          <a:p>
            <a:r>
              <a:rPr lang="en-US" dirty="0"/>
              <a:t>Rear Electrical Junction Terminal</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306C0B44-CC27-42E5-BBA4-F510F689C7C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a:t>Items that need to be recorded in the FEMPR are:</a:t>
            </a:r>
            <a:endParaRPr lang="en-US" dirty="0"/>
          </a:p>
        </p:txBody>
      </p:sp>
      <p:sp>
        <p:nvSpPr>
          <p:cNvPr id="13317" name="Rectangle 5"/>
          <p:cNvSpPr>
            <a:spLocks noGrp="1" noChangeArrowheads="1"/>
          </p:cNvSpPr>
          <p:nvPr>
            <p:ph sz="half" idx="1"/>
          </p:nvPr>
        </p:nvSpPr>
        <p:spPr/>
        <p:txBody>
          <a:bodyPr/>
          <a:lstStyle/>
          <a:p>
            <a:r>
              <a:rPr lang="en-US"/>
              <a:t>Vehicle Data  </a:t>
            </a:r>
          </a:p>
          <a:p>
            <a:r>
              <a:rPr lang="en-US"/>
              <a:t>Pump Package Data</a:t>
            </a:r>
          </a:p>
          <a:p>
            <a:r>
              <a:rPr lang="en-US"/>
              <a:t>Fire Engine Weight</a:t>
            </a:r>
          </a:p>
          <a:p>
            <a:r>
              <a:rPr lang="en-US"/>
              <a:t>Equipped Fire Engine Weight</a:t>
            </a:r>
          </a:p>
          <a:p>
            <a:r>
              <a:rPr lang="en-US"/>
              <a:t>Fire Engine Inspection</a:t>
            </a:r>
          </a:p>
          <a:p>
            <a:r>
              <a:rPr lang="en-US"/>
              <a:t>Test Record</a:t>
            </a:r>
            <a:endParaRPr lang="en-US" dirty="0"/>
          </a:p>
        </p:txBody>
      </p:sp>
      <p:sp>
        <p:nvSpPr>
          <p:cNvPr id="4" name="Content Placeholder 3"/>
          <p:cNvSpPr>
            <a:spLocks noGrp="1"/>
          </p:cNvSpPr>
          <p:nvPr>
            <p:ph sz="half" idx="2"/>
          </p:nvPr>
        </p:nvSpPr>
        <p:spPr/>
        <p:txBody>
          <a:bodyPr/>
          <a:lstStyle/>
          <a:p>
            <a:r>
              <a:rPr lang="en-US"/>
              <a:t>Diesel Particulate Filter (DPF) Regeneration</a:t>
            </a:r>
          </a:p>
          <a:p>
            <a:r>
              <a:rPr lang="en-US"/>
              <a:t>Engine Service</a:t>
            </a:r>
          </a:p>
          <a:p>
            <a:r>
              <a:rPr lang="en-US"/>
              <a:t>Pump Service</a:t>
            </a:r>
          </a:p>
          <a:p>
            <a:r>
              <a:rPr lang="en-US"/>
              <a:t>Pump Performance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river side do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8370" name="Rectangle 2" descr="driver side door(s)"/>
          <p:cNvSpPr>
            <a:spLocks noGrp="1" noChangeArrowheads="1"/>
          </p:cNvSpPr>
          <p:nvPr>
            <p:ph type="title"/>
          </p:nvPr>
        </p:nvSpPr>
        <p:spPr>
          <a:xfrm>
            <a:off x="0" y="0"/>
            <a:ext cx="9144000" cy="1524000"/>
          </a:xfrm>
        </p:spPr>
        <p:txBody>
          <a:bodyPr/>
          <a:lstStyle/>
          <a:p>
            <a:r>
              <a:rPr lang="en-US" dirty="0"/>
              <a:t>Driver Side Door(s)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 chock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50" y="-106365"/>
            <a:ext cx="9372600" cy="7256031"/>
          </a:xfrm>
          <a:prstGeom prst="rect">
            <a:avLst/>
          </a:prstGeom>
        </p:spPr>
      </p:pic>
      <p:sp>
        <p:nvSpPr>
          <p:cNvPr id="59394" name="Rectangle 2" descr="Wheel chocks"/>
          <p:cNvSpPr>
            <a:spLocks noGrp="1" noChangeArrowheads="1"/>
          </p:cNvSpPr>
          <p:nvPr>
            <p:ph type="title"/>
          </p:nvPr>
        </p:nvSpPr>
        <p:spPr/>
        <p:txBody>
          <a:bodyPr/>
          <a:lstStyle/>
          <a:p>
            <a:r>
              <a:rPr lang="en-US" dirty="0"/>
              <a:t>Wheel Chocks</a:t>
            </a:r>
          </a:p>
        </p:txBody>
      </p:sp>
      <p:cxnSp>
        <p:nvCxnSpPr>
          <p:cNvPr id="3" name="Straight Arrow Connector 2" descr="arrow"/>
          <p:cNvCxnSpPr/>
          <p:nvPr/>
        </p:nvCxnSpPr>
        <p:spPr bwMode="auto">
          <a:xfrm flipV="1">
            <a:off x="228600" y="6096000"/>
            <a:ext cx="1219200" cy="5334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9" name="Straight Arrow Connector 8" descr="arrow"/>
          <p:cNvCxnSpPr/>
          <p:nvPr/>
        </p:nvCxnSpPr>
        <p:spPr bwMode="auto">
          <a:xfrm>
            <a:off x="533400" y="3521651"/>
            <a:ext cx="609600" cy="1050349"/>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F9988B5D-29B8-47A0-858C-3EE3ED6F36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inside cab"/>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173" y="0"/>
            <a:ext cx="911282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18" name="Rectangle 2" descr="Inside cab"/>
          <p:cNvSpPr>
            <a:spLocks noGrp="1" noChangeArrowheads="1"/>
          </p:cNvSpPr>
          <p:nvPr>
            <p:ph type="title"/>
          </p:nvPr>
        </p:nvSpPr>
        <p:spPr/>
        <p:txBody>
          <a:bodyPr/>
          <a:lstStyle/>
          <a:p>
            <a:r>
              <a:rPr lang="en-US"/>
              <a:t>Inside Cab</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DE47B1-41AC-435F-A689-FCF29EC9879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s and signal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90" y="-76200"/>
            <a:ext cx="9292362" cy="7013448"/>
          </a:xfrm>
          <a:prstGeom prst="rect">
            <a:avLst/>
          </a:prstGeom>
        </p:spPr>
      </p:pic>
      <p:sp>
        <p:nvSpPr>
          <p:cNvPr id="61442" name="Rectangle 2" descr="Lights and Signals"/>
          <p:cNvSpPr>
            <a:spLocks noGrp="1" noChangeArrowheads="1"/>
          </p:cNvSpPr>
          <p:nvPr>
            <p:ph type="title"/>
          </p:nvPr>
        </p:nvSpPr>
        <p:spPr/>
        <p:txBody>
          <a:bodyPr/>
          <a:lstStyle/>
          <a:p>
            <a:r>
              <a:rPr lang="en-US"/>
              <a:t>Lights and Signals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161E1CB0-F923-4405-98FC-E9931DC346F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cab with mirr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97"/>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30" descr="Crew in yellow_best"/>
          <p:cNvPicPr>
            <a:picLocks noGrp="1" noChangeAspect="1" noChangeArrowheads="1"/>
          </p:cNvPicPr>
          <p:nvPr>
            <p:ph sz="quarter" idx="4294967295"/>
          </p:nvPr>
        </p:nvPicPr>
        <p:blipFill rotWithShape="1">
          <a:blip r:embed="rId4" cstate="screen">
            <a:extLst>
              <a:ext uri="{28A0092B-C50C-407E-A947-70E740481C1C}">
                <a14:useLocalDpi xmlns:a14="http://schemas.microsoft.com/office/drawing/2010/main"/>
              </a:ext>
            </a:extLst>
          </a:blip>
          <a:srcRect/>
          <a:stretch/>
        </p:blipFill>
        <p:spPr>
          <a:xfrm>
            <a:off x="4648200" y="1775316"/>
            <a:ext cx="4495800" cy="217399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windshield of an engine"/>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19400" y="3949311"/>
            <a:ext cx="6324600" cy="2908689"/>
          </a:xfrm>
          <a:prstGeom prst="rect">
            <a:avLst/>
          </a:prstGeom>
          <a:ln w="38100">
            <a:solidFill>
              <a:srgbClr val="000000"/>
            </a:solidFill>
          </a:ln>
        </p:spPr>
      </p:pic>
      <p:sp>
        <p:nvSpPr>
          <p:cNvPr id="62466" name="Rectangle 2" descr="Mirrors, windows, and wipers"/>
          <p:cNvSpPr>
            <a:spLocks noGrp="1" noChangeArrowheads="1"/>
          </p:cNvSpPr>
          <p:nvPr>
            <p:ph type="title"/>
          </p:nvPr>
        </p:nvSpPr>
        <p:spPr/>
        <p:txBody>
          <a:bodyPr/>
          <a:lstStyle/>
          <a:p>
            <a:r>
              <a:rPr lang="en-US" dirty="0"/>
              <a:t>Mirrors, Windows, &amp; Wipers</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8B35A2-8787-49F2-AF60-B261E11FBAA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descr="gauges and switches"/>
          <p:cNvSpPr>
            <a:spLocks noGrp="1" noChangeArrowheads="1"/>
          </p:cNvSpPr>
          <p:nvPr>
            <p:ph type="title"/>
          </p:nvPr>
        </p:nvSpPr>
        <p:spPr/>
        <p:txBody>
          <a:bodyPr/>
          <a:lstStyle/>
          <a:p>
            <a:r>
              <a:rPr lang="en-US"/>
              <a:t>Gauges and Switches</a:t>
            </a:r>
          </a:p>
        </p:txBody>
      </p:sp>
      <p:pic>
        <p:nvPicPr>
          <p:cNvPr id="14" name="Picture 13" descr="gauges and switch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7384"/>
            <a:ext cx="9144000" cy="5626816"/>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r>
                <a:rPr lang="en-US" dirty="0"/>
                <a:t>oval</a:t>
              </a:r>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02BE891-86B6-453A-A4C0-86DAE8A76B2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way radio/PA"/>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47800"/>
            <a:ext cx="9144000" cy="5410200"/>
          </a:xfrm>
          <a:prstGeom prst="rect">
            <a:avLst/>
          </a:prstGeom>
        </p:spPr>
      </p:pic>
      <p:sp>
        <p:nvSpPr>
          <p:cNvPr id="64514" name="Rectangle 2" descr="district mobile radio, siren and PA"/>
          <p:cNvSpPr>
            <a:spLocks noGrp="1" noChangeArrowheads="1"/>
          </p:cNvSpPr>
          <p:nvPr>
            <p:ph type="title"/>
          </p:nvPr>
        </p:nvSpPr>
        <p:spPr/>
        <p:txBody>
          <a:bodyPr/>
          <a:lstStyle/>
          <a:p>
            <a:r>
              <a:rPr lang="en-US" dirty="0"/>
              <a:t>District Mobile Radio, </a:t>
            </a:r>
            <a:br>
              <a:rPr lang="en-US" dirty="0"/>
            </a:br>
            <a:r>
              <a:rPr lang="en-US" dirty="0"/>
              <a:t>Siren, &amp; PA</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AFB78907-D2C2-4527-BE01-59EE371951D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descr="horn and backup alarm"/>
          <p:cNvSpPr>
            <a:spLocks noGrp="1" noChangeArrowheads="1"/>
          </p:cNvSpPr>
          <p:nvPr>
            <p:ph type="title"/>
          </p:nvPr>
        </p:nvSpPr>
        <p:spPr/>
        <p:txBody>
          <a:bodyPr/>
          <a:lstStyle/>
          <a:p>
            <a:r>
              <a:rPr lang="en-US"/>
              <a:t>Horn and Backup Alarm</a:t>
            </a:r>
          </a:p>
        </p:txBody>
      </p:sp>
      <p:pic>
        <p:nvPicPr>
          <p:cNvPr id="9" name="Picture 8" descr="horn and backup alarm"/>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8" y="1524000"/>
            <a:ext cx="9144000" cy="5334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4E9EE93E-C435-4FC7-BA1A-BBF255E774E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at bel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8610" name="Rectangle 2" descr="seat belts"/>
          <p:cNvSpPr>
            <a:spLocks noGrp="1" noChangeArrowheads="1"/>
          </p:cNvSpPr>
          <p:nvPr>
            <p:ph type="title"/>
          </p:nvPr>
        </p:nvSpPr>
        <p:spPr/>
        <p:txBody>
          <a:bodyPr/>
          <a:lstStyle/>
          <a:p>
            <a:r>
              <a:rPr lang="en-US" dirty="0"/>
              <a:t>Seat Belts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974040C-355C-47DD-BED3-5FE5F6A3BFA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eater and air conditione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0"/>
            <a:ext cx="9310449" cy="6934200"/>
          </a:xfrm>
          <a:prstGeom prst="rect">
            <a:avLst/>
          </a:prstGeom>
        </p:spPr>
      </p:pic>
      <p:sp>
        <p:nvSpPr>
          <p:cNvPr id="69634" name="Rectangle 2" descr="heater and a/c"/>
          <p:cNvSpPr>
            <a:spLocks noGrp="1" noChangeArrowheads="1"/>
          </p:cNvSpPr>
          <p:nvPr>
            <p:ph type="title"/>
          </p:nvPr>
        </p:nvSpPr>
        <p:spPr/>
        <p:txBody>
          <a:bodyPr/>
          <a:lstStyle/>
          <a:p>
            <a:r>
              <a:rPr lang="en-US" dirty="0"/>
              <a:t>Heater and A/C</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F5B5D1E-DF5E-4DAC-8590-C937ACCE0C3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body" idx="1"/>
          </p:nvPr>
        </p:nvSpPr>
        <p:spPr/>
        <p:txBody>
          <a:bodyPr/>
          <a:lstStyle/>
          <a:p>
            <a:r>
              <a:rPr lang="en-US" dirty="0"/>
              <a:t>Determining Gross Vehicle Weight (GVW)</a:t>
            </a:r>
          </a:p>
          <a:p>
            <a:r>
              <a:rPr lang="en-US" dirty="0"/>
              <a:t>Fire Engine Inspection Instructions</a:t>
            </a:r>
          </a:p>
          <a:p>
            <a:r>
              <a:rPr lang="en-US" dirty="0"/>
              <a:t>Performing and Air Brake Check </a:t>
            </a:r>
          </a:p>
          <a:p>
            <a:r>
              <a:rPr lang="en-US" dirty="0"/>
              <a:t>Jump Starting Procedures </a:t>
            </a:r>
          </a:p>
          <a:p>
            <a:r>
              <a:rPr lang="en-US" dirty="0"/>
              <a:t>Pump Performance Instructions</a:t>
            </a:r>
          </a:p>
        </p:txBody>
      </p:sp>
      <p:sp>
        <p:nvSpPr>
          <p:cNvPr id="13316" name="Rectangle 4"/>
          <p:cNvSpPr>
            <a:spLocks noGrp="1" noChangeArrowheads="1"/>
          </p:cNvSpPr>
          <p:nvPr>
            <p:ph type="title"/>
          </p:nvPr>
        </p:nvSpPr>
        <p:spPr/>
        <p:txBody>
          <a:bodyPr/>
          <a:lstStyle/>
          <a:p>
            <a:r>
              <a:rPr lang="en-US"/>
              <a:t>FEMPR as an </a:t>
            </a:r>
            <a:br>
              <a:rPr lang="en-US"/>
            </a:br>
            <a:r>
              <a:rPr lang="en-US"/>
              <a:t>Information Resource</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logboo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09" y="-6927"/>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0658" name="Rectangle 2" descr="log book/accident forms"/>
          <p:cNvSpPr>
            <a:spLocks noGrp="1" noChangeArrowheads="1"/>
          </p:cNvSpPr>
          <p:nvPr>
            <p:ph type="title"/>
          </p:nvPr>
        </p:nvSpPr>
        <p:spPr/>
        <p:txBody>
          <a:bodyPr/>
          <a:lstStyle/>
          <a:p>
            <a:r>
              <a:rPr lang="en-US"/>
              <a:t>Log Book/Accident Forms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1748182-660E-494F-894C-BB6F792BA65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extinguishe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4" y="-46489"/>
            <a:ext cx="9296400" cy="6950978"/>
          </a:xfrm>
          <a:prstGeom prst="rect">
            <a:avLst/>
          </a:prstGeom>
        </p:spPr>
      </p:pic>
      <p:sp>
        <p:nvSpPr>
          <p:cNvPr id="71682" name="Rectangle 2" descr="fire extinguisher"/>
          <p:cNvSpPr>
            <a:spLocks noGrp="1" noChangeArrowheads="1"/>
          </p:cNvSpPr>
          <p:nvPr>
            <p:ph type="title"/>
          </p:nvPr>
        </p:nvSpPr>
        <p:spPr>
          <a:xfrm>
            <a:off x="0" y="0"/>
            <a:ext cx="9144000" cy="1524000"/>
          </a:xfrm>
        </p:spPr>
        <p:txBody>
          <a:bodyPr/>
          <a:lstStyle/>
          <a:p>
            <a:r>
              <a:rPr lang="en-US" dirty="0"/>
              <a:t>Fire Extinguisher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880175D7-B713-406E-B4CE-CD2BDBD96C2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st aid ki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92" y="-28612"/>
            <a:ext cx="9220200" cy="6972852"/>
          </a:xfrm>
          <a:prstGeom prst="rect">
            <a:avLst/>
          </a:prstGeom>
        </p:spPr>
      </p:pic>
      <p:sp>
        <p:nvSpPr>
          <p:cNvPr id="72706" name="Rectangle 2" descr="first aid kit(s)"/>
          <p:cNvSpPr>
            <a:spLocks noGrp="1" noChangeArrowheads="1"/>
          </p:cNvSpPr>
          <p:nvPr>
            <p:ph type="title"/>
          </p:nvPr>
        </p:nvSpPr>
        <p:spPr/>
        <p:txBody>
          <a:bodyPr/>
          <a:lstStyle/>
          <a:p>
            <a:r>
              <a:rPr lang="en-US" dirty="0"/>
              <a:t>First Aid Kit(s)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144EDAB-C85E-440D-AB83-3EB98922632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reflector set"/>
          <p:cNvPicPr>
            <a:picLocks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0" r="99798">
                        <a14:foregroundMark x1="18826" y1="16118" x2="18623" y2="82669"/>
                        <a14:foregroundMark x1="42915" y1="10572" x2="39069" y2="80243"/>
                        <a14:backgroundMark x1="27024" y1="19064" x2="25506" y2="95147"/>
                        <a14:backgroundMark x1="4049" y1="31023" x2="5061" y2="92201"/>
                        <a14:backgroundMark x1="50506" y1="16291" x2="49798" y2="68804"/>
                        <a14:backgroundMark x1="71255" y1="34835" x2="71255" y2="42808"/>
                        <a14:backgroundMark x1="66802" y1="21837" x2="77429" y2="43154"/>
                      </a14:backgroundRemoval>
                    </a14:imgEffect>
                  </a14:imgLayer>
                </a14:imgProps>
              </a:ext>
              <a:ext uri="{28A0092B-C50C-407E-A947-70E740481C1C}">
                <a14:useLocalDpi xmlns:a14="http://schemas.microsoft.com/office/drawing/2010/main"/>
              </a:ext>
            </a:extLst>
          </a:blip>
          <a:srcRect/>
          <a:stretch/>
        </p:blipFill>
        <p:spPr bwMode="auto">
          <a:xfrm>
            <a:off x="-1" y="1524001"/>
            <a:ext cx="9134475"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3730" name="Rectangle 2" descr="DOT warning triangle kit"/>
          <p:cNvSpPr>
            <a:spLocks noGrp="1" noChangeArrowheads="1"/>
          </p:cNvSpPr>
          <p:nvPr>
            <p:ph type="title"/>
          </p:nvPr>
        </p:nvSpPr>
        <p:spPr/>
        <p:txBody>
          <a:bodyPr/>
          <a:lstStyle/>
          <a:p>
            <a:r>
              <a:rPr lang="en-US" dirty="0"/>
              <a:t>DOT Warning Triangle Kit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descr="jack and lug wrench"/>
          <p:cNvSpPr>
            <a:spLocks noGrp="1" noChangeArrowheads="1"/>
          </p:cNvSpPr>
          <p:nvPr>
            <p:ph type="title"/>
          </p:nvPr>
        </p:nvSpPr>
        <p:spPr/>
        <p:txBody>
          <a:bodyPr/>
          <a:lstStyle/>
          <a:p>
            <a:r>
              <a:rPr lang="en-US" dirty="0"/>
              <a:t>Jack and Lug Wrench</a:t>
            </a:r>
          </a:p>
        </p:txBody>
      </p:sp>
      <p:pic>
        <p:nvPicPr>
          <p:cNvPr id="6" name="Picture 5" descr="jack and lug wrench"/>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1486200"/>
            <a:ext cx="9296400" cy="5448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DFF27723-5E4C-47D2-A849-8CD7BEE011F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ake component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7999"/>
          </a:xfrm>
          <a:prstGeom prst="rect">
            <a:avLst/>
          </a:prstGeom>
          <a:ln w="38100">
            <a:solidFill>
              <a:schemeClr val="tx1"/>
            </a:solidFill>
          </a:ln>
        </p:spPr>
      </p:pic>
      <p:sp>
        <p:nvSpPr>
          <p:cNvPr id="76802" name="Rectangle 2" descr="Brakes"/>
          <p:cNvSpPr>
            <a:spLocks noGrp="1" noChangeArrowheads="1"/>
          </p:cNvSpPr>
          <p:nvPr>
            <p:ph type="title"/>
          </p:nvPr>
        </p:nvSpPr>
        <p:spPr/>
        <p:txBody>
          <a:bodyPr/>
          <a:lstStyle/>
          <a:p>
            <a:r>
              <a:rPr lang="en-US" dirty="0"/>
              <a:t>Brakes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81E0602-6C0D-44E2-80EF-56653CA1CF8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ack background"/>
          <p:cNvSpPr/>
          <p:nvPr/>
        </p:nvSpPr>
        <p:spPr bwMode="auto">
          <a:xfrm>
            <a:off x="0" y="-76200"/>
            <a:ext cx="9144000" cy="6915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7826" name="Rectangle 2" descr="parking brake"/>
          <p:cNvSpPr>
            <a:spLocks noGrp="1" noChangeArrowheads="1"/>
          </p:cNvSpPr>
          <p:nvPr>
            <p:ph type="title"/>
          </p:nvPr>
        </p:nvSpPr>
        <p:spPr/>
        <p:txBody>
          <a:bodyPr/>
          <a:lstStyle/>
          <a:p>
            <a:r>
              <a:rPr lang="en-US"/>
              <a:t>Parking Brake</a:t>
            </a:r>
            <a:endParaRPr lang="en-US" dirty="0"/>
          </a:p>
        </p:txBody>
      </p:sp>
      <p:pic>
        <p:nvPicPr>
          <p:cNvPr id="8" name="Picture 7" descr="parking brak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840" y="0"/>
            <a:ext cx="8564319" cy="6858000"/>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D6A38C6-329D-4569-92AD-F77897123F3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ce brak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31" y="0"/>
            <a:ext cx="9144000" cy="6858000"/>
          </a:xfrm>
          <a:prstGeom prst="rect">
            <a:avLst/>
          </a:prstGeom>
          <a:ln w="38100">
            <a:solidFill>
              <a:schemeClr val="tx1"/>
            </a:solidFill>
          </a:ln>
        </p:spPr>
      </p:pic>
      <p:sp>
        <p:nvSpPr>
          <p:cNvPr id="4" name="Title 3" descr="service brakes"/>
          <p:cNvSpPr>
            <a:spLocks noGrp="1"/>
          </p:cNvSpPr>
          <p:nvPr>
            <p:ph type="title"/>
          </p:nvPr>
        </p:nvSpPr>
        <p:spPr/>
        <p:txBody>
          <a:bodyPr/>
          <a:lstStyle/>
          <a:p>
            <a:r>
              <a:rPr lang="en-US" dirty="0"/>
              <a:t>Service Brakes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67</a:t>
            </a:fld>
            <a:endParaRPr lang="en-US" dirty="0"/>
          </a:p>
        </p:txBody>
      </p:sp>
    </p:spTree>
    <p:extLst>
      <p:ext uri="{BB962C8B-B14F-4D97-AF65-F5344CB8AC3E}">
        <p14:creationId xmlns:p14="http://schemas.microsoft.com/office/powerpoint/2010/main" val="102344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in workshop"/>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3000" contrast="19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descr="hydraulic brake check"/>
          <p:cNvSpPr>
            <a:spLocks noGrp="1"/>
          </p:cNvSpPr>
          <p:nvPr>
            <p:ph type="title"/>
          </p:nvPr>
        </p:nvSpPr>
        <p:spPr/>
        <p:txBody>
          <a:bodyPr/>
          <a:lstStyle/>
          <a:p>
            <a:r>
              <a:rPr lang="en-US" dirty="0"/>
              <a:t>Hydraulic Brake Check</a:t>
            </a:r>
          </a:p>
        </p:txBody>
      </p:sp>
      <p:pic>
        <p:nvPicPr>
          <p:cNvPr id="6" name="Picture 5" descr="Wheel cutaway"/>
          <p:cNvPicPr>
            <a:picLocks noChangeAspect="1"/>
          </p:cNvPicPr>
          <p:nvPr/>
        </p:nvPicPr>
        <p:blipFill>
          <a:blip r:embed="rId5" cstate="screen">
            <a:extLst>
              <a:ext uri="{BEBA8EAE-BF5A-486C-A8C5-ECC9F3942E4B}">
                <a14:imgProps xmlns:a14="http://schemas.microsoft.com/office/drawing/2010/main">
                  <a14:imgLayer r:embed="rId6">
                    <a14:imgEffect>
                      <a14:backgroundRemoval t="436" b="99041" l="2245" r="99566"/>
                    </a14:imgEffect>
                  </a14:imgLayer>
                </a14:imgProps>
              </a:ext>
              <a:ext uri="{28A0092B-C50C-407E-A947-70E740481C1C}">
                <a14:useLocalDpi xmlns:a14="http://schemas.microsoft.com/office/drawing/2010/main"/>
              </a:ext>
            </a:extLst>
          </a:blip>
          <a:stretch>
            <a:fillRect/>
          </a:stretch>
        </p:blipFill>
        <p:spPr>
          <a:xfrm flipH="1">
            <a:off x="4267200" y="4644260"/>
            <a:ext cx="1615440" cy="1676424"/>
          </a:xfrm>
          <a:prstGeom prst="rect">
            <a:avLst/>
          </a:prstGeom>
          <a:effectLst>
            <a:glow rad="469900">
              <a:schemeClr val="bg1">
                <a:alpha val="52000"/>
              </a:schemeClr>
            </a:glow>
            <a:softEdge rad="25400"/>
          </a:effectLst>
          <a:scene3d>
            <a:camera prst="orthographicFront">
              <a:rot lat="458654" lon="19174050" rev="21212011"/>
            </a:camera>
            <a:lightRig rig="threePt" dir="t"/>
          </a:scene3d>
        </p:spPr>
      </p:pic>
      <p:pic>
        <p:nvPicPr>
          <p:cNvPr id="7" name="Picture 6" descr="hydraulic fluid cutaway"/>
          <p:cNvPicPr>
            <a:picLocks noChangeAspect="1"/>
          </p:cNvPicPr>
          <p:nvPr/>
        </p:nvPicPr>
        <p:blipFill>
          <a:blip r:embed="rId7" cstate="screen">
            <a:extLst>
              <a:ext uri="{BEBA8EAE-BF5A-486C-A8C5-ECC9F3942E4B}">
                <a14:imgProps xmlns:a14="http://schemas.microsoft.com/office/drawing/2010/main">
                  <a14:imgLayer r:embed="rId8">
                    <a14:imgEffect>
                      <a14:backgroundRemoval t="5152" b="90000" l="9961" r="89990"/>
                    </a14:imgEffect>
                  </a14:imgLayer>
                </a14:imgProps>
              </a:ext>
              <a:ext uri="{28A0092B-C50C-407E-A947-70E740481C1C}">
                <a14:useLocalDpi xmlns:a14="http://schemas.microsoft.com/office/drawing/2010/main"/>
              </a:ext>
            </a:extLst>
          </a:blip>
          <a:stretch>
            <a:fillRect/>
          </a:stretch>
        </p:blipFill>
        <p:spPr>
          <a:xfrm>
            <a:off x="2971800" y="1257300"/>
            <a:ext cx="2141220" cy="1733695"/>
          </a:xfrm>
          <a:prstGeom prst="rect">
            <a:avLst/>
          </a:prstGeom>
          <a:effectLst>
            <a:glow rad="622300">
              <a:schemeClr val="bg1">
                <a:alpha val="82000"/>
              </a:schemeClr>
            </a:glow>
            <a:softEdge rad="25400"/>
          </a:effectLst>
          <a:scene3d>
            <a:camera prst="orthographicFront">
              <a:rot lat="1800000" lon="0" rev="0"/>
            </a:camera>
            <a:lightRig rig="threePt" dir="t"/>
          </a:scene3d>
        </p:spPr>
      </p:pic>
      <p:pic>
        <p:nvPicPr>
          <p:cNvPr id="9" name="Picture 8" descr="hub cutaway"/>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32250" y1="39404" x2="32875" y2="50662"/>
                      </a14:backgroundRemoval>
                    </a14:imgEffect>
                  </a14:imgLayer>
                </a14:imgProps>
              </a:ext>
              <a:ext uri="{28A0092B-C50C-407E-A947-70E740481C1C}">
                <a14:useLocalDpi xmlns:a14="http://schemas.microsoft.com/office/drawing/2010/main"/>
              </a:ext>
            </a:extLst>
          </a:blip>
          <a:stretch>
            <a:fillRect/>
          </a:stretch>
        </p:blipFill>
        <p:spPr>
          <a:xfrm flipV="1">
            <a:off x="7620000" y="2523662"/>
            <a:ext cx="1083141" cy="739936"/>
          </a:xfrm>
          <a:prstGeom prst="rect">
            <a:avLst/>
          </a:prstGeom>
          <a:effectLst>
            <a:glow rad="114300">
              <a:schemeClr val="bg1">
                <a:alpha val="59000"/>
              </a:schemeClr>
            </a:glow>
            <a:softEdge rad="25400"/>
          </a:effectLst>
          <a:scene3d>
            <a:camera prst="orthographicFront">
              <a:rot lat="0" lon="19799991" rev="0"/>
            </a:camera>
            <a:lightRig rig="threePt" dir="t"/>
          </a:scene3d>
        </p:spPr>
      </p:pic>
      <p:cxnSp>
        <p:nvCxnSpPr>
          <p:cNvPr id="10" name="Straight Connector 9" descr="arrow"/>
          <p:cNvCxnSpPr/>
          <p:nvPr/>
        </p:nvCxnSpPr>
        <p:spPr bwMode="auto">
          <a:xfrm>
            <a:off x="4042409" y="2523662"/>
            <a:ext cx="0" cy="2276938"/>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2" name="Straight Connector 11" descr="arrow"/>
          <p:cNvCxnSpPr/>
          <p:nvPr/>
        </p:nvCxnSpPr>
        <p:spPr bwMode="auto">
          <a:xfrm flipH="1">
            <a:off x="4042410" y="2825901"/>
            <a:ext cx="3136732" cy="1974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5" name="Straight Connector 14" descr="connector"/>
          <p:cNvCxnSpPr/>
          <p:nvPr/>
        </p:nvCxnSpPr>
        <p:spPr bwMode="auto">
          <a:xfrm>
            <a:off x="4042409" y="4800600"/>
            <a:ext cx="681991" cy="152400"/>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8" name="Straight Connector 17" descr="connector"/>
          <p:cNvCxnSpPr/>
          <p:nvPr/>
        </p:nvCxnSpPr>
        <p:spPr bwMode="auto">
          <a:xfrm flipH="1" flipV="1">
            <a:off x="7179141" y="2825901"/>
            <a:ext cx="669459" cy="69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32" name="Straight Connector 31" descr="connector"/>
          <p:cNvCxnSpPr/>
          <p:nvPr/>
        </p:nvCxnSpPr>
        <p:spPr bwMode="auto">
          <a:xfrm>
            <a:off x="1295400" y="4038600"/>
            <a:ext cx="2747009" cy="762000"/>
          </a:xfrm>
          <a:prstGeom prst="line">
            <a:avLst/>
          </a:prstGeom>
          <a:solidFill>
            <a:schemeClr val="accent1"/>
          </a:solidFill>
          <a:ln w="73025" cap="flat" cmpd="sng" algn="ctr">
            <a:gradFill>
              <a:gsLst>
                <a:gs pos="78000">
                  <a:srgbClr val="FF0000"/>
                </a:gs>
                <a:gs pos="0">
                  <a:srgbClr val="FF0000">
                    <a:alpha val="0"/>
                  </a:srgbClr>
                </a:gs>
                <a:gs pos="100000">
                  <a:srgbClr val="FF0000"/>
                </a:gs>
              </a:gsLst>
              <a:lin ang="5400000" scaled="1"/>
            </a:gradFill>
            <a:prstDash val="solid"/>
            <a:round/>
            <a:headEnd type="none" w="med" len="med"/>
            <a:tailEnd type="none" w="med" len="med"/>
          </a:ln>
          <a:effectLst>
            <a:softEdge rad="12700"/>
          </a:effectLst>
        </p:spPr>
      </p:cxnSp>
      <p:grpSp>
        <p:nvGrpSpPr>
          <p:cNvPr id="13" name="Group 12" descr="slide number"/>
          <p:cNvGrpSpPr/>
          <p:nvPr/>
        </p:nvGrpSpPr>
        <p:grpSpPr>
          <a:xfrm>
            <a:off x="8522208" y="6258560"/>
            <a:ext cx="393192" cy="393192"/>
            <a:chOff x="8522208" y="6258560"/>
            <a:chExt cx="393192" cy="393192"/>
          </a:xfrm>
        </p:grpSpPr>
        <p:sp>
          <p:nvSpPr>
            <p:cNvPr id="14" name="Oval 13" descr="oval"/>
            <p:cNvSpPr/>
            <p:nvPr/>
          </p:nvSpPr>
          <p:spPr>
            <a:xfrm>
              <a:off x="8522208" y="6258560"/>
              <a:ext cx="393192" cy="393192"/>
            </a:xfrm>
            <a:prstGeom prst="ellipse">
              <a:avLst/>
            </a:prstGeom>
            <a:blipFill dpi="0"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6" name="Oval 1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7" name="Rectangle 16" descr="slide number"/>
          <p:cNvSpPr/>
          <p:nvPr/>
        </p:nvSpPr>
        <p:spPr>
          <a:xfrm>
            <a:off x="8556901" y="6324351"/>
            <a:ext cx="323808" cy="261610"/>
          </a:xfrm>
          <a:prstGeom prst="rect">
            <a:avLst/>
          </a:prstGeom>
        </p:spPr>
        <p:txBody>
          <a:bodyPr wrap="none">
            <a:spAutoFit/>
          </a:bodyPr>
          <a:lstStyle/>
          <a:p>
            <a:pPr algn="ctr"/>
            <a:fld id="{9F99231C-3A8C-4D81-8AB7-B75065FDFC1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68</a:t>
            </a:fld>
            <a:endParaRPr lang="en-US" dirty="0"/>
          </a:p>
        </p:txBody>
      </p:sp>
    </p:spTree>
    <p:extLst>
      <p:ext uri="{BB962C8B-B14F-4D97-AF65-F5344CB8AC3E}">
        <p14:creationId xmlns:p14="http://schemas.microsoft.com/office/powerpoint/2010/main" val="1734974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[Note to the </a:t>
            </a:r>
            <a:r>
              <a:rPr lang="en-US"/>
              <a:t>Instructor: Select </a:t>
            </a:r>
            <a:r>
              <a:rPr lang="en-US" dirty="0"/>
              <a:t>an appropriate video.]</a:t>
            </a:r>
          </a:p>
        </p:txBody>
      </p:sp>
      <p:sp>
        <p:nvSpPr>
          <p:cNvPr id="4" name="Title 3" descr="air brake video"/>
          <p:cNvSpPr>
            <a:spLocks noGrp="1"/>
          </p:cNvSpPr>
          <p:nvPr>
            <p:ph type="title"/>
          </p:nvPr>
        </p:nvSpPr>
        <p:spPr/>
        <p:txBody>
          <a:bodyPr/>
          <a:lstStyle/>
          <a:p>
            <a:r>
              <a:rPr lang="en-US" dirty="0"/>
              <a:t>Air Brake Video</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A221CC00-A5E6-4C4D-B8DC-59A244559E1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69</a:t>
            </a:fld>
            <a:endParaRPr lang="en-US" dirty="0"/>
          </a:p>
        </p:txBody>
      </p:sp>
    </p:spTree>
    <p:extLst>
      <p:ext uri="{BB962C8B-B14F-4D97-AF65-F5344CB8AC3E}">
        <p14:creationId xmlns:p14="http://schemas.microsoft.com/office/powerpoint/2010/main" val="312114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 engine inspec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3" y="0"/>
            <a:ext cx="9086553" cy="6858000"/>
          </a:xfrm>
          <a:prstGeom prst="rect">
            <a:avLst/>
          </a:prstGeom>
        </p:spPr>
      </p:pic>
      <p:sp>
        <p:nvSpPr>
          <p:cNvPr id="14339" name="Rectangle 3"/>
          <p:cNvSpPr>
            <a:spLocks noGrp="1" noChangeArrowheads="1"/>
          </p:cNvSpPr>
          <p:nvPr>
            <p:ph type="ctrTitle"/>
          </p:nvPr>
        </p:nvSpPr>
        <p:spPr>
          <a:xfrm>
            <a:off x="0" y="1044575"/>
            <a:ext cx="9144000" cy="1470025"/>
          </a:xfrm>
          <a:effectLst>
            <a:glow rad="63500">
              <a:schemeClr val="accent2">
                <a:satMod val="175000"/>
                <a:alpha val="40000"/>
              </a:schemeClr>
            </a:glow>
            <a:outerShdw dist="38100" dir="2700000" algn="ctr" rotWithShape="0">
              <a:schemeClr val="bg1"/>
            </a:outerShdw>
          </a:effectLst>
        </p:spPr>
        <p:txBody>
          <a:bodyPr/>
          <a:lstStyle/>
          <a:p>
            <a:r>
              <a:rPr lang="en-US" sz="10000" dirty="0">
                <a:solidFill>
                  <a:schemeClr val="bg1"/>
                </a:solidFill>
                <a:effectLst>
                  <a:glow rad="63500">
                    <a:schemeClr val="tx1">
                      <a:alpha val="50000"/>
                    </a:schemeClr>
                  </a:glow>
                </a:effectLst>
                <a:latin typeface="Roboto Medium" panose="02000000000000000000" pitchFamily="2" charset="0"/>
                <a:ea typeface="Roboto Medium" panose="02000000000000000000" pitchFamily="2" charset="0"/>
              </a:rPr>
              <a:t>Fire Engine Inspection</a:t>
            </a:r>
          </a:p>
        </p:txBody>
      </p:sp>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userDrawn="1"/>
        </p:nvSpPr>
        <p:spPr>
          <a:xfrm>
            <a:off x="8591686" y="6324351"/>
            <a:ext cx="254237" cy="261610"/>
          </a:xfrm>
          <a:prstGeom prst="rect">
            <a:avLst/>
          </a:prstGeom>
        </p:spPr>
        <p:txBody>
          <a:bodyPr wrap="none">
            <a:spAutoFit/>
          </a:bodyPr>
          <a:lstStyle/>
          <a:p>
            <a:pPr algn="ctr"/>
            <a:fld id="{7BBAD3F2-122B-471E-8292-3FF2D9EAD7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ack adjusters"/>
          <p:cNvSpPr>
            <a:spLocks noGrp="1"/>
          </p:cNvSpPr>
          <p:nvPr>
            <p:ph type="title"/>
          </p:nvPr>
        </p:nvSpPr>
        <p:spPr/>
        <p:txBody>
          <a:bodyPr/>
          <a:lstStyle/>
          <a:p>
            <a:r>
              <a:rPr lang="en-US" dirty="0"/>
              <a:t>Slack Adjusters</a:t>
            </a:r>
          </a:p>
        </p:txBody>
      </p:sp>
      <p:pic>
        <p:nvPicPr>
          <p:cNvPr id="12" name="Picture 11" descr="slack adjuste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38100">
            <a:solidFill>
              <a:schemeClr val="tx1"/>
            </a:solidFill>
          </a:ln>
        </p:spPr>
      </p:pic>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C8C67512-70A1-48DA-9EEC-214414DABD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ke cutaway"/>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84" y="0"/>
            <a:ext cx="9169685" cy="6858000"/>
          </a:xfrm>
          <a:prstGeom prst="rect">
            <a:avLst/>
          </a:prstGeom>
          <a:ln w="38100">
            <a:solidFill>
              <a:schemeClr val="tx1"/>
            </a:solidFill>
          </a:ln>
        </p:spPr>
      </p:pic>
      <p:sp>
        <p:nvSpPr>
          <p:cNvPr id="81922" name="Rectangle 2" descr="brake chamber/canister and brake lines"/>
          <p:cNvSpPr>
            <a:spLocks noGrp="1" noChangeArrowheads="1"/>
          </p:cNvSpPr>
          <p:nvPr>
            <p:ph type="title"/>
          </p:nvPr>
        </p:nvSpPr>
        <p:spPr>
          <a:xfrm>
            <a:off x="0" y="228600"/>
            <a:ext cx="9144000" cy="1143000"/>
          </a:xfrm>
        </p:spPr>
        <p:txBody>
          <a:bodyPr/>
          <a:lstStyle/>
          <a:p>
            <a:r>
              <a:rPr lang="en-US" sz="4400" dirty="0"/>
              <a:t>Brake Chamber/Canister</a:t>
            </a:r>
            <a:br>
              <a:rPr lang="en-US" sz="4400" dirty="0"/>
            </a:br>
            <a:r>
              <a:rPr lang="en-US" sz="4400" dirty="0"/>
              <a:t>&amp; Brake Lines</a:t>
            </a:r>
          </a:p>
        </p:txBody>
      </p:sp>
      <p:grpSp>
        <p:nvGrpSpPr>
          <p:cNvPr id="9" name="Group 8"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descr="slide number"/>
          <p:cNvSpPr/>
          <p:nvPr/>
        </p:nvSpPr>
        <p:spPr>
          <a:xfrm>
            <a:off x="8556901" y="6324351"/>
            <a:ext cx="323808" cy="261610"/>
          </a:xfrm>
          <a:prstGeom prst="rect">
            <a:avLst/>
          </a:prstGeom>
        </p:spPr>
        <p:txBody>
          <a:bodyPr wrap="none">
            <a:spAutoFit/>
          </a:bodyPr>
          <a:lstStyle/>
          <a:p>
            <a:pPr algn="ct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ke drum"/>
          <p:cNvPicPr>
            <a:picLocks noChangeAspect="1"/>
          </p:cNvPicPr>
          <p:nvPr/>
        </p:nvPicPr>
        <p:blipFill>
          <a:blip r:embed="rId3"/>
          <a:stretch>
            <a:fillRect/>
          </a:stretch>
        </p:blipFill>
        <p:spPr>
          <a:xfrm>
            <a:off x="-32894" y="-19758"/>
            <a:ext cx="9176894" cy="6877758"/>
          </a:xfrm>
          <a:prstGeom prst="rect">
            <a:avLst/>
          </a:prstGeom>
        </p:spPr>
      </p:pic>
      <p:sp>
        <p:nvSpPr>
          <p:cNvPr id="42" name="Rectangle 2" descr="brake drums and linings"/>
          <p:cNvSpPr>
            <a:spLocks noGrp="1" noChangeArrowheads="1"/>
          </p:cNvSpPr>
          <p:nvPr>
            <p:ph type="title"/>
          </p:nvPr>
        </p:nvSpPr>
        <p:spPr>
          <a:xfrm>
            <a:off x="0" y="0"/>
            <a:ext cx="9144000" cy="1143000"/>
          </a:xfrm>
        </p:spPr>
        <p:txBody>
          <a:bodyPr/>
          <a:lstStyle/>
          <a:p>
            <a:r>
              <a:rPr lang="en-US" dirty="0"/>
              <a:t>Brake Drums &amp; Linings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5FF06EE-789D-430B-9FEA-85E44556C88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72</a:t>
            </a:fld>
            <a:endParaRPr lang="en-US" dirty="0"/>
          </a:p>
        </p:txBody>
      </p:sp>
    </p:spTree>
    <p:extLst>
      <p:ext uri="{BB962C8B-B14F-4D97-AF65-F5344CB8AC3E}">
        <p14:creationId xmlns:p14="http://schemas.microsoft.com/office/powerpoint/2010/main" val="3809637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70037"/>
            <a:ext cx="8915400" cy="4754563"/>
          </a:xfrm>
        </p:spPr>
        <p:txBody>
          <a:bodyPr/>
          <a:lstStyle/>
          <a:p>
            <a:pPr marL="0" indent="0">
              <a:buNone/>
            </a:pPr>
            <a:r>
              <a:rPr lang="en-US" dirty="0"/>
              <a:t>Pumping by the air compressor should start at about 100 PSI and stop at about 125 PSI (check manufacturer’s specifications). </a:t>
            </a:r>
          </a:p>
          <a:p>
            <a:r>
              <a:rPr lang="en-US" dirty="0"/>
              <a:t>Run the engine at a fast idle. </a:t>
            </a:r>
          </a:p>
          <a:p>
            <a:pPr lvl="1"/>
            <a:r>
              <a:rPr lang="en-US" dirty="0"/>
              <a:t>The air governor should cut-out the air compressor at about the manufacturer’s specified pressure. The air pressure shown by your gauge(s) will stop rising. </a:t>
            </a:r>
          </a:p>
          <a:p>
            <a:r>
              <a:rPr lang="en-US" dirty="0"/>
              <a:t>With the engine idling, step on and off the brake to reduce the air tank pressure. </a:t>
            </a:r>
          </a:p>
          <a:p>
            <a:pPr lvl="1"/>
            <a:r>
              <a:rPr lang="en-US" dirty="0"/>
              <a:t>The compressor should cut-in at about the manufacturer's specified cut-in pressure. The pressure should begin to rise.</a:t>
            </a:r>
          </a:p>
        </p:txBody>
      </p:sp>
      <p:sp>
        <p:nvSpPr>
          <p:cNvPr id="4" name="Title 3" descr="air compressor governor pressure test"/>
          <p:cNvSpPr>
            <a:spLocks noGrp="1"/>
          </p:cNvSpPr>
          <p:nvPr>
            <p:ph type="title"/>
          </p:nvPr>
        </p:nvSpPr>
        <p:spPr/>
        <p:txBody>
          <a:bodyPr/>
          <a:lstStyle/>
          <a:p>
            <a:r>
              <a:rPr lang="en-US" b="1" dirty="0"/>
              <a:t>Air Compressor Governor Pressure Test</a:t>
            </a:r>
          </a:p>
        </p:txBody>
      </p:sp>
    </p:spTree>
    <p:extLst>
      <p:ext uri="{BB962C8B-B14F-4D97-AF65-F5344CB8AC3E}">
        <p14:creationId xmlns:p14="http://schemas.microsoft.com/office/powerpoint/2010/main" val="1863499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king brak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1960" y="1533955"/>
            <a:ext cx="4663440" cy="5095445"/>
          </a:xfrm>
          <a:prstGeom prst="rect">
            <a:avLst/>
          </a:prstGeom>
        </p:spPr>
      </p:pic>
      <p:sp>
        <p:nvSpPr>
          <p:cNvPr id="9" name="Left Arrow 8" descr="arrow"/>
          <p:cNvSpPr/>
          <p:nvPr/>
        </p:nvSpPr>
        <p:spPr bwMode="auto">
          <a:xfrm rot="21305098">
            <a:off x="5902089" y="1581914"/>
            <a:ext cx="2438400"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5" descr="Key"/>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24000"/>
            <a:ext cx="4060288" cy="5377138"/>
          </a:xfrm>
          <a:prstGeom prst="rect">
            <a:avLst/>
          </a:prstGeom>
        </p:spPr>
      </p:pic>
      <p:sp>
        <p:nvSpPr>
          <p:cNvPr id="12" name="Bent Arrow 11" descr="arrow"/>
          <p:cNvSpPr/>
          <p:nvPr/>
        </p:nvSpPr>
        <p:spPr bwMode="auto">
          <a:xfrm rot="1831158">
            <a:off x="1346359" y="2075861"/>
            <a:ext cx="1676400" cy="1478280"/>
          </a:xfrm>
          <a:prstGeom prst="bentArrow">
            <a:avLst>
              <a:gd name="adj1" fmla="val 25000"/>
              <a:gd name="adj2" fmla="val 25000"/>
              <a:gd name="adj3" fmla="val 28326"/>
              <a:gd name="adj4" fmla="val 76341"/>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Title 3" descr="parking brake leak test"/>
          <p:cNvSpPr>
            <a:spLocks noGrp="1"/>
          </p:cNvSpPr>
          <p:nvPr>
            <p:ph type="title"/>
          </p:nvPr>
        </p:nvSpPr>
        <p:spPr/>
        <p:txBody>
          <a:bodyPr/>
          <a:lstStyle/>
          <a:p>
            <a:r>
              <a:rPr lang="en-US" dirty="0"/>
              <a:t>Parking Brake Leak Test</a:t>
            </a:r>
          </a:p>
        </p:txBody>
      </p:sp>
    </p:spTree>
    <p:extLst>
      <p:ext uri="{BB962C8B-B14F-4D97-AF65-F5344CB8AC3E}">
        <p14:creationId xmlns:p14="http://schemas.microsoft.com/office/powerpoint/2010/main" val="302798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ervice brake leak test"/>
          <p:cNvSpPr>
            <a:spLocks noGrp="1"/>
          </p:cNvSpPr>
          <p:nvPr>
            <p:ph type="title"/>
          </p:nvPr>
        </p:nvSpPr>
        <p:spPr/>
        <p:txBody>
          <a:bodyPr/>
          <a:lstStyle/>
          <a:p>
            <a:r>
              <a:rPr lang="en-US" dirty="0"/>
              <a:t>Service Brake Leak Test</a:t>
            </a:r>
          </a:p>
        </p:txBody>
      </p:sp>
      <p:pic>
        <p:nvPicPr>
          <p:cNvPr id="5" name="Content Placeholder 4" descr="brake "/>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ackgroundRemoval t="0" b="89885" l="1712" r="100000">
                        <a14:foregroundMark x1="28767" y1="9933" x2="27483" y2="363"/>
                        <a14:foregroundMark x1="18236" y1="76984" x2="10017" y2="55966"/>
                        <a14:backgroundMark x1="29281" y1="86008" x2="88271" y2="75954"/>
                      </a14:backgroundRemoval>
                    </a14:imgEffect>
                    <a14:imgEffect>
                      <a14:brightnessContrast bright="-30000" contrast="23000"/>
                    </a14:imgEffect>
                  </a14:imgLayer>
                </a14:imgProps>
              </a:ext>
              <a:ext uri="{28A0092B-C50C-407E-A947-70E740481C1C}">
                <a14:useLocalDpi xmlns:a14="http://schemas.microsoft.com/office/drawing/2010/main"/>
              </a:ext>
            </a:extLst>
          </a:blip>
          <a:srcRect/>
          <a:stretch/>
        </p:blipFill>
        <p:spPr>
          <a:xfrm>
            <a:off x="228600" y="1474751"/>
            <a:ext cx="3810000" cy="5383249"/>
          </a:xfrm>
          <a:prstGeom prst="rect">
            <a:avLst/>
          </a:prstGeom>
        </p:spPr>
      </p:pic>
      <p:pic>
        <p:nvPicPr>
          <p:cNvPr id="3" name="Picture 2" descr="parking brake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1960" y="1524000"/>
            <a:ext cx="4663440" cy="5095445"/>
          </a:xfrm>
          <a:prstGeom prst="rect">
            <a:avLst/>
          </a:prstGeom>
        </p:spPr>
      </p:pic>
      <p:sp>
        <p:nvSpPr>
          <p:cNvPr id="7" name="Left Arrow 6" descr="arrow"/>
          <p:cNvSpPr/>
          <p:nvPr/>
        </p:nvSpPr>
        <p:spPr bwMode="auto">
          <a:xfrm rot="21305098">
            <a:off x="6283710" y="1536109"/>
            <a:ext cx="2100638"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Left Arrow 7" descr="arrow"/>
          <p:cNvSpPr/>
          <p:nvPr/>
        </p:nvSpPr>
        <p:spPr bwMode="auto">
          <a:xfrm rot="21305098">
            <a:off x="2019702" y="4125022"/>
            <a:ext cx="2056595"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9987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descr="air brake check"/>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89885" l="1070" r="62941">
                        <a14:foregroundMark x1="17968" y1="9933" x2="17166" y2="363"/>
                        <a14:foregroundMark x1="11390" y1="76984" x2="6257" y2="55966"/>
                        <a14:backgroundMark x1="18289" y1="86008" x2="55134" y2="75954"/>
                      </a14:backgroundRemoval>
                    </a14:imgEffect>
                    <a14:imgEffect>
                      <a14:brightnessContrast bright="-30000" contrast="23000"/>
                    </a14:imgEffect>
                  </a14:imgLayer>
                </a14:imgProps>
              </a:ext>
              <a:ext uri="{28A0092B-C50C-407E-A947-70E740481C1C}">
                <a14:useLocalDpi xmlns:a14="http://schemas.microsoft.com/office/drawing/2010/main"/>
              </a:ext>
            </a:extLst>
          </a:blip>
          <a:srcRect/>
          <a:stretch/>
        </p:blipFill>
        <p:spPr bwMode="auto">
          <a:xfrm>
            <a:off x="5438349" y="1502836"/>
            <a:ext cx="6096000" cy="5383249"/>
          </a:xfrm>
          <a:prstGeom prst="rect">
            <a:avLst/>
          </a:prstGeom>
          <a:noFill/>
          <a:ln w="9525">
            <a:noFill/>
            <a:miter lim="800000"/>
            <a:headEnd/>
            <a:tailEnd/>
          </a:ln>
          <a:effectLst/>
        </p:spPr>
      </p:pic>
      <p:pic>
        <p:nvPicPr>
          <p:cNvPr id="5" name="Content Placeholder 4" descr="brake pedal"/>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0" y="1524000"/>
            <a:ext cx="5486400" cy="5410200"/>
          </a:xfrm>
        </p:spPr>
      </p:pic>
      <p:sp>
        <p:nvSpPr>
          <p:cNvPr id="4" name="Title 3" descr="low pressure warning signal test"/>
          <p:cNvSpPr>
            <a:spLocks noGrp="1"/>
          </p:cNvSpPr>
          <p:nvPr>
            <p:ph type="title"/>
          </p:nvPr>
        </p:nvSpPr>
        <p:spPr/>
        <p:txBody>
          <a:bodyPr/>
          <a:lstStyle/>
          <a:p>
            <a:r>
              <a:rPr lang="en-US" b="1" dirty="0"/>
              <a:t>Low Pressure </a:t>
            </a:r>
            <a:br>
              <a:rPr lang="en-US" b="1" dirty="0"/>
            </a:br>
            <a:r>
              <a:rPr lang="en-US" b="1" dirty="0"/>
              <a:t>Warning Signal Test</a:t>
            </a:r>
            <a:endParaRPr lang="en-US" dirty="0"/>
          </a:p>
        </p:txBody>
      </p:sp>
      <p:sp>
        <p:nvSpPr>
          <p:cNvPr id="7" name="Trapezoid 6" descr="air brake psi indicator"/>
          <p:cNvSpPr/>
          <p:nvPr/>
        </p:nvSpPr>
        <p:spPr bwMode="auto">
          <a:xfrm rot="-1320000">
            <a:off x="2285103" y="2422672"/>
            <a:ext cx="240500" cy="1669266"/>
          </a:xfrm>
          <a:prstGeom prst="trapezoid">
            <a:avLst/>
          </a:prstGeom>
          <a:solidFill>
            <a:srgbClr val="FF9225"/>
          </a:solidFill>
          <a:ln w="9525" cap="flat" cmpd="sng" algn="ctr">
            <a:solidFill>
              <a:schemeClr val="tx1"/>
            </a:solidFill>
            <a:prstDash val="solid"/>
            <a:round/>
            <a:headEnd type="none" w="med" len="med"/>
            <a:tailEnd type="none" w="med" len="med"/>
          </a:ln>
          <a:effectLst/>
          <a:scene3d>
            <a:camera prst="orthographicFront"/>
            <a:lightRig rig="threePt" dir="t"/>
          </a:scene3d>
          <a:sp3d prstMaterial="softEdge">
            <a:bevelT w="5715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Sun 7" descr="sun"/>
          <p:cNvSpPr/>
          <p:nvPr/>
        </p:nvSpPr>
        <p:spPr bwMode="auto">
          <a:xfrm>
            <a:off x="3472364" y="4953000"/>
            <a:ext cx="533400" cy="533400"/>
          </a:xfrm>
          <a:prstGeom prst="sun">
            <a:avLst/>
          </a:prstGeom>
          <a:noFill/>
          <a:ln w="28575" cap="flat" cmpd="sng" algn="ctr">
            <a:solidFill>
              <a:srgbClr val="FF4B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TextBox 8" descr="beep!"/>
          <p:cNvSpPr txBox="1"/>
          <p:nvPr/>
        </p:nvSpPr>
        <p:spPr>
          <a:xfrm rot="20194482">
            <a:off x="423942" y="5376363"/>
            <a:ext cx="2362200" cy="707886"/>
          </a:xfrm>
          <a:prstGeom prst="rect">
            <a:avLst/>
          </a:prstGeom>
          <a:noFill/>
          <a:effectLst>
            <a:glow rad="127000">
              <a:schemeClr val="tx1"/>
            </a:glow>
          </a:effectLst>
        </p:spPr>
        <p:txBody>
          <a:bodyPr wrap="square" rtlCol="0">
            <a:spAutoFit/>
          </a:bodyPr>
          <a:lstStyle/>
          <a:p>
            <a:r>
              <a:rPr lang="en-US" sz="4000" dirty="0">
                <a:solidFill>
                  <a:srgbClr val="FFFF00"/>
                </a:solidFill>
                <a:effectLst>
                  <a:glow rad="63500">
                    <a:schemeClr val="tx1">
                      <a:alpha val="40000"/>
                    </a:schemeClr>
                  </a:glow>
                </a:effectLst>
              </a:rPr>
              <a:t>BEEP!</a:t>
            </a:r>
          </a:p>
        </p:txBody>
      </p:sp>
      <p:sp>
        <p:nvSpPr>
          <p:cNvPr id="11" name="Left-Right Arrow 10" descr="arrow"/>
          <p:cNvSpPr/>
          <p:nvPr/>
        </p:nvSpPr>
        <p:spPr bwMode="auto">
          <a:xfrm rot="19747331">
            <a:off x="6017555" y="4244874"/>
            <a:ext cx="3278564" cy="609600"/>
          </a:xfrm>
          <a:prstGeom prst="leftRightArrow">
            <a:avLst/>
          </a:prstGeom>
          <a:solidFill>
            <a:srgbClr val="FF0000"/>
          </a:solidFill>
          <a:ln w="9525" cap="flat" cmpd="sng" algn="ctr">
            <a:solidFill>
              <a:srgbClr val="FF0000"/>
            </a:solidFill>
            <a:prstDash val="solid"/>
            <a:round/>
            <a:headEnd type="none" w="med" len="med"/>
            <a:tailEnd type="none" w="med" len="med"/>
          </a:ln>
          <a:effectLst/>
          <a:scene3d>
            <a:camera prst="perspectiveContrastingLeftFacing" fov="5400000">
              <a:rot lat="353224" lon="3281195" rev="20604600"/>
            </a:camera>
            <a:lightRig rig="balanced" dir="t"/>
          </a:scene3d>
          <a:sp3d extrusionH="63500">
            <a:bevelT/>
            <a:bevelB/>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Bent Arrow 11" descr="bent arrow"/>
          <p:cNvSpPr/>
          <p:nvPr/>
        </p:nvSpPr>
        <p:spPr bwMode="auto">
          <a:xfrm rot="18928971" flipH="1">
            <a:off x="1024946" y="940222"/>
            <a:ext cx="3388457" cy="3224956"/>
          </a:xfrm>
          <a:prstGeom prst="bentArrow">
            <a:avLst>
              <a:gd name="adj1" fmla="val 4934"/>
              <a:gd name="adj2" fmla="val 5801"/>
              <a:gd name="adj3" fmla="val 8358"/>
              <a:gd name="adj4" fmla="val 93829"/>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35386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ir brake check"/>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668" y="533401"/>
            <a:ext cx="8564532" cy="6096000"/>
          </a:xfrm>
          <a:prstGeom prst="rect">
            <a:avLst/>
          </a:prstGeom>
        </p:spPr>
      </p:pic>
      <p:sp>
        <p:nvSpPr>
          <p:cNvPr id="4" name="Title 3"/>
          <p:cNvSpPr>
            <a:spLocks noGrp="1"/>
          </p:cNvSpPr>
          <p:nvPr>
            <p:ph type="title"/>
          </p:nvPr>
        </p:nvSpPr>
        <p:spPr/>
        <p:txBody>
          <a:bodyPr/>
          <a:lstStyle/>
          <a:p>
            <a:r>
              <a:rPr lang="en-US" dirty="0"/>
              <a:t>Parking Brake Check</a:t>
            </a:r>
          </a:p>
        </p:txBody>
      </p:sp>
    </p:spTree>
    <p:extLst>
      <p:ext uri="{BB962C8B-B14F-4D97-AF65-F5344CB8AC3E}">
        <p14:creationId xmlns:p14="http://schemas.microsoft.com/office/powerpoint/2010/main" val="1760235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brake check"/>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6855"/>
            <a:ext cx="9144000" cy="5481145"/>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B5B30AF7-B0B9-4437-B698-73979579B67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78</a:t>
            </a:fld>
            <a:endParaRPr lang="en-US" dirty="0"/>
          </a:p>
        </p:txBody>
      </p:sp>
      <p:sp>
        <p:nvSpPr>
          <p:cNvPr id="4" name="Title 3" descr="air pressure buildup rate test"/>
          <p:cNvSpPr>
            <a:spLocks noGrp="1"/>
          </p:cNvSpPr>
          <p:nvPr>
            <p:ph type="title"/>
          </p:nvPr>
        </p:nvSpPr>
        <p:spPr/>
        <p:txBody>
          <a:bodyPr/>
          <a:lstStyle/>
          <a:p>
            <a:r>
              <a:rPr lang="en-US" dirty="0"/>
              <a:t>Air Pressure Buildup Rate Test</a:t>
            </a:r>
          </a:p>
        </p:txBody>
      </p:sp>
    </p:spTree>
    <p:extLst>
      <p:ext uri="{BB962C8B-B14F-4D97-AF65-F5344CB8AC3E}">
        <p14:creationId xmlns:p14="http://schemas.microsoft.com/office/powerpoint/2010/main" val="579682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 off-road inspec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510"/>
            <a:ext cx="9296400" cy="6934200"/>
          </a:xfrm>
          <a:prstGeom prst="rect">
            <a:avLst/>
          </a:prstGeom>
        </p:spPr>
      </p:pic>
      <p:sp>
        <p:nvSpPr>
          <p:cNvPr id="83970" name="Rectangle 2" descr="post off-road inspection"/>
          <p:cNvSpPr>
            <a:spLocks noGrp="1" noChangeArrowheads="1"/>
          </p:cNvSpPr>
          <p:nvPr>
            <p:ph type="title"/>
          </p:nvPr>
        </p:nvSpPr>
        <p:spPr/>
        <p:txBody>
          <a:bodyPr/>
          <a:lstStyle/>
          <a:p>
            <a:r>
              <a:rPr lang="en-US" dirty="0"/>
              <a:t>Post Off-Road Inspection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D31FBBB-81D0-4C58-9488-025C0269DBB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Inspection Walk-Around</a:t>
            </a:r>
            <a:endParaRPr lang="en-US" dirty="0"/>
          </a:p>
        </p:txBody>
      </p:sp>
      <p:pic>
        <p:nvPicPr>
          <p:cNvPr id="5" name="Picture 4" descr="Inspection walk-around schematic"/>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920" y="1672909"/>
            <a:ext cx="8852159" cy="510889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 at nigh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0536" cy="6857999"/>
          </a:xfrm>
          <a:prstGeom prst="rect">
            <a:avLst/>
          </a:prstGeom>
        </p:spPr>
      </p:pic>
      <p:sp>
        <p:nvSpPr>
          <p:cNvPr id="84998" name="Rectangle 6" descr="steering, tire/rims, brakes, drive train, suspension, noxious weeds"/>
          <p:cNvSpPr>
            <a:spLocks noGrp="1" noChangeArrowheads="1"/>
          </p:cNvSpPr>
          <p:nvPr>
            <p:ph idx="1"/>
          </p:nvPr>
        </p:nvSpPr>
        <p:spPr>
          <a:xfrm>
            <a:off x="457200" y="1646237"/>
            <a:ext cx="8229600" cy="3382963"/>
          </a:xfrm>
          <a:solidFill>
            <a:schemeClr val="tx1">
              <a:alpha val="48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solidFill>
                  <a:schemeClr val="bg1"/>
                </a:solidFill>
                <a:effectLst>
                  <a:outerShdw blurRad="38100" dist="50800" dir="2700000" algn="tl">
                    <a:srgbClr val="000000">
                      <a:alpha val="43137"/>
                    </a:srgbClr>
                  </a:outerShdw>
                </a:effectLst>
              </a:rPr>
              <a:t>Steering</a:t>
            </a:r>
          </a:p>
          <a:p>
            <a:r>
              <a:rPr lang="en-US" b="1" dirty="0">
                <a:solidFill>
                  <a:schemeClr val="bg1"/>
                </a:solidFill>
                <a:effectLst>
                  <a:outerShdw blurRad="38100" dist="50800" dir="2700000" algn="tl">
                    <a:srgbClr val="000000">
                      <a:alpha val="43137"/>
                    </a:srgbClr>
                  </a:outerShdw>
                </a:effectLst>
              </a:rPr>
              <a:t>Tires/Rims</a:t>
            </a:r>
          </a:p>
          <a:p>
            <a:r>
              <a:rPr lang="en-US" b="1" dirty="0">
                <a:solidFill>
                  <a:schemeClr val="bg1"/>
                </a:solidFill>
                <a:effectLst>
                  <a:outerShdw blurRad="38100" dist="50800" dir="2700000" algn="tl">
                    <a:srgbClr val="000000">
                      <a:alpha val="43137"/>
                    </a:srgbClr>
                  </a:outerShdw>
                </a:effectLst>
              </a:rPr>
              <a:t>Brakes</a:t>
            </a:r>
          </a:p>
          <a:p>
            <a:r>
              <a:rPr lang="en-US" b="1" dirty="0">
                <a:solidFill>
                  <a:schemeClr val="bg1"/>
                </a:solidFill>
                <a:effectLst>
                  <a:outerShdw blurRad="38100" dist="50800" dir="2700000" algn="tl">
                    <a:srgbClr val="000000">
                      <a:alpha val="43137"/>
                    </a:srgbClr>
                  </a:outerShdw>
                </a:effectLst>
              </a:rPr>
              <a:t>Drive train</a:t>
            </a:r>
          </a:p>
          <a:p>
            <a:r>
              <a:rPr lang="en-US" b="1" dirty="0">
                <a:solidFill>
                  <a:schemeClr val="bg1"/>
                </a:solidFill>
                <a:effectLst>
                  <a:outerShdw blurRad="38100" dist="50800" dir="2700000" algn="tl">
                    <a:srgbClr val="000000">
                      <a:alpha val="43137"/>
                    </a:srgbClr>
                  </a:outerShdw>
                </a:effectLst>
              </a:rPr>
              <a:t>Suspension</a:t>
            </a:r>
          </a:p>
          <a:p>
            <a:r>
              <a:rPr lang="en-US" b="1" dirty="0">
                <a:solidFill>
                  <a:schemeClr val="bg1"/>
                </a:solidFill>
                <a:effectLst>
                  <a:outerShdw blurRad="38100" dist="50800" dir="2700000" algn="tl">
                    <a:srgbClr val="000000">
                      <a:alpha val="43137"/>
                    </a:srgbClr>
                  </a:outerShdw>
                </a:effectLst>
              </a:rPr>
              <a:t>Noxious weeds</a:t>
            </a:r>
          </a:p>
          <a:p>
            <a:endParaRPr lang="en-US" b="1" dirty="0">
              <a:solidFill>
                <a:schemeClr val="bg1"/>
              </a:solidFill>
              <a:effectLst>
                <a:outerShdw blurRad="38100" dist="50800" dir="2700000" algn="tl">
                  <a:srgbClr val="000000">
                    <a:alpha val="43137"/>
                  </a:srgbClr>
                </a:outerShdw>
              </a:effectLst>
            </a:endParaRPr>
          </a:p>
        </p:txBody>
      </p:sp>
      <p:sp>
        <p:nvSpPr>
          <p:cNvPr id="84997" name="Rectangle 5" descr="post off-road inspection checklist"/>
          <p:cNvSpPr>
            <a:spLocks noGrp="1" noChangeArrowheads="1"/>
          </p:cNvSpPr>
          <p:nvPr>
            <p:ph type="title"/>
          </p:nvPr>
        </p:nvSpPr>
        <p:spPr/>
        <p:txBody>
          <a:bodyPr/>
          <a:lstStyle/>
          <a:p>
            <a:r>
              <a:rPr lang="en-US"/>
              <a:t>Post Off-Road Inspection Checklist</a:t>
            </a:r>
            <a:endParaRPr lang="en-US" dirty="0"/>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C53E0F-1C0B-4899-B2ED-95BC4C8FDF8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without whe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4" y="1371600"/>
            <a:ext cx="9153347" cy="5486399"/>
          </a:xfrm>
          <a:prstGeom prst="rect">
            <a:avLst/>
          </a:prstGeom>
        </p:spPr>
      </p:pic>
      <p:sp>
        <p:nvSpPr>
          <p:cNvPr id="4" name="Title 3" descr="post off-road inspection"/>
          <p:cNvSpPr>
            <a:spLocks noGrp="1"/>
          </p:cNvSpPr>
          <p:nvPr>
            <p:ph type="title"/>
          </p:nvPr>
        </p:nvSpPr>
        <p:spPr/>
        <p:txBody>
          <a:bodyPr/>
          <a:lstStyle/>
          <a:p>
            <a:r>
              <a:rPr lang="en-US" dirty="0"/>
              <a:t>Post 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5FBB31DA-72FA-4831-97F2-9E72D14DFD3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81</a:t>
            </a:fld>
            <a:endParaRPr lang="en-US" dirty="0"/>
          </a:p>
        </p:txBody>
      </p:sp>
    </p:spTree>
    <p:extLst>
      <p:ext uri="{BB962C8B-B14F-4D97-AF65-F5344CB8AC3E}">
        <p14:creationId xmlns:p14="http://schemas.microsoft.com/office/powerpoint/2010/main" val="108267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ire blowout"/>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5255" y="1495097"/>
            <a:ext cx="9146898" cy="5362903"/>
          </a:xfrm>
          <a:noFill/>
        </p:spPr>
      </p:pic>
      <p:sp>
        <p:nvSpPr>
          <p:cNvPr id="4" name="Title 3" descr="post off-road inspection"/>
          <p:cNvSpPr>
            <a:spLocks noGrp="1"/>
          </p:cNvSpPr>
          <p:nvPr>
            <p:ph type="title"/>
          </p:nvPr>
        </p:nvSpPr>
        <p:spPr/>
        <p:txBody>
          <a:bodyPr/>
          <a:lstStyle/>
          <a:p>
            <a:r>
              <a:rPr lang="en-US" dirty="0"/>
              <a:t>Post 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C3812540-F8A9-4E9E-9D0A-E8D08DEC60C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82</a:t>
            </a:fld>
            <a:endParaRPr lang="en-US" dirty="0"/>
          </a:p>
        </p:txBody>
      </p:sp>
    </p:spTree>
    <p:extLst>
      <p:ext uri="{BB962C8B-B14F-4D97-AF65-F5344CB8AC3E}">
        <p14:creationId xmlns:p14="http://schemas.microsoft.com/office/powerpoint/2010/main" val="15939619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7" name="Picture 5" descr="engine consumed by fir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02604"/>
            <a:ext cx="9144000" cy="565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1F3968C6-54D4-4322-8941-E1D74FEF328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83</a:t>
            </a:fld>
            <a:endParaRPr lang="en-US" dirty="0"/>
          </a:p>
        </p:txBody>
      </p:sp>
    </p:spTree>
    <p:extLst>
      <p:ext uri="{BB962C8B-B14F-4D97-AF65-F5344CB8AC3E}">
        <p14:creationId xmlns:p14="http://schemas.microsoft.com/office/powerpoint/2010/main" val="1063358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5" name="Picture 5" descr="broken spring"/>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371600"/>
            <a:ext cx="9144000" cy="5486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9F21263-16CD-43F1-93C7-A4B7D062FAA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84</a:t>
            </a:fld>
            <a:endParaRPr lang="en-US" dirty="0"/>
          </a:p>
        </p:txBody>
      </p:sp>
    </p:spTree>
    <p:extLst>
      <p:ext uri="{BB962C8B-B14F-4D97-AF65-F5344CB8AC3E}">
        <p14:creationId xmlns:p14="http://schemas.microsoft.com/office/powerpoint/2010/main" val="982615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5" name="Picture 5" descr="broken brake rod"/>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17318" y="1111827"/>
            <a:ext cx="9178636" cy="574617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E529B7-D42B-4CC8-ADEA-05D32227B25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85</a:t>
            </a:fld>
            <a:endParaRPr lang="en-US" dirty="0"/>
          </a:p>
        </p:txBody>
      </p:sp>
    </p:spTree>
    <p:extLst>
      <p:ext uri="{BB962C8B-B14F-4D97-AF65-F5344CB8AC3E}">
        <p14:creationId xmlns:p14="http://schemas.microsoft.com/office/powerpoint/2010/main" val="1166172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xle seat"/>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066800"/>
            <a:ext cx="9144000" cy="5791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descr="post off-road inspection"/>
          <p:cNvSpPr>
            <a:spLocks noGrp="1"/>
          </p:cNvSpPr>
          <p:nvPr>
            <p:ph type="title"/>
          </p:nvPr>
        </p:nvSpPr>
        <p:spPr/>
        <p:txBody>
          <a:bodyPr/>
          <a:lstStyle/>
          <a:p>
            <a:r>
              <a:rPr lang="en-US" dirty="0"/>
              <a:t>Post Off-Road Inspection</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D951EF49-8743-4908-B48E-D820FF303B1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86</a:t>
            </a:fld>
            <a:endParaRPr lang="en-US" dirty="0"/>
          </a:p>
        </p:txBody>
      </p:sp>
    </p:spTree>
    <p:extLst>
      <p:ext uri="{BB962C8B-B14F-4D97-AF65-F5344CB8AC3E}">
        <p14:creationId xmlns:p14="http://schemas.microsoft.com/office/powerpoint/2010/main" val="63031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xious weed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 y="0"/>
            <a:ext cx="9135944" cy="6858000"/>
          </a:xfrm>
          <a:prstGeom prst="rect">
            <a:avLst/>
          </a:prstGeom>
        </p:spPr>
      </p:pic>
      <p:sp>
        <p:nvSpPr>
          <p:cNvPr id="4" name="Title 3"/>
          <p:cNvSpPr>
            <a:spLocks noGrp="1"/>
          </p:cNvSpPr>
          <p:nvPr>
            <p:ph type="title"/>
          </p:nvPr>
        </p:nvSpPr>
        <p:spPr>
          <a:xfrm>
            <a:off x="0" y="228600"/>
            <a:ext cx="9144000" cy="1143000"/>
          </a:xfrm>
        </p:spPr>
        <p:txBody>
          <a:bodyPr/>
          <a:lstStyle/>
          <a:p>
            <a:r>
              <a:rPr lang="en-US" sz="5400" dirty="0"/>
              <a:t>Post Off-Road Inspection Noxious Weeds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F7D47546-896D-433E-8C86-A1381B5787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87</a:t>
            </a:fld>
            <a:endParaRPr lang="en-US" dirty="0"/>
          </a:p>
        </p:txBody>
      </p:sp>
    </p:spTree>
    <p:extLst>
      <p:ext uri="{BB962C8B-B14F-4D97-AF65-F5344CB8AC3E}">
        <p14:creationId xmlns:p14="http://schemas.microsoft.com/office/powerpoint/2010/main" val="3521652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readiness "/>
          <p:cNvPicPr>
            <a:picLocks/>
          </p:cNvPicPr>
          <p:nvPr/>
        </p:nvPicPr>
        <p:blipFill>
          <a:blip r:embed="rId3">
            <a:extLst>
              <a:ext uri="{28A0092B-C50C-407E-A947-70E740481C1C}">
                <a14:useLocalDpi xmlns:a14="http://schemas.microsoft.com/office/drawing/2010/main"/>
              </a:ext>
            </a:extLst>
          </a:blip>
          <a:stretch>
            <a:fillRect/>
          </a:stretch>
        </p:blipFill>
        <p:spPr>
          <a:xfrm>
            <a:off x="0" y="0"/>
            <a:ext cx="9164782" cy="6858000"/>
          </a:xfrm>
          <a:prstGeom prst="rect">
            <a:avLst/>
          </a:prstGeom>
        </p:spPr>
      </p:pic>
      <p:sp>
        <p:nvSpPr>
          <p:cNvPr id="87045" name="Rectangle 5" descr="Items to clean and inspect: engine, undercarriage, tools, PPE"/>
          <p:cNvSpPr>
            <a:spLocks noGrp="1" noChangeArrowheads="1"/>
          </p:cNvSpPr>
          <p:nvPr>
            <p:ph type="body" idx="1"/>
          </p:nvPr>
        </p:nvSpPr>
        <p:spPr>
          <a:xfrm>
            <a:off x="457200" y="1752600"/>
            <a:ext cx="8229600" cy="2682082"/>
          </a:xfrm>
          <a:solidFill>
            <a:schemeClr val="bg1">
              <a:alpha val="48000"/>
            </a:schemeClr>
          </a:solidFill>
          <a:effectLst>
            <a:outerShdw blurRad="50800" dist="50800" dir="5400000" sx="98000" sy="98000" algn="ctr" rotWithShape="0">
              <a:srgbClr val="000000">
                <a:alpha val="43137"/>
              </a:srgbClr>
            </a:outerShdw>
          </a:effectLst>
          <a:scene3d>
            <a:camera prst="orthographicFront"/>
            <a:lightRig rig="threePt" dir="t"/>
          </a:scene3d>
          <a:sp3d>
            <a:bevelT/>
          </a:sp3d>
        </p:spPr>
        <p:txBody>
          <a:bodyPr/>
          <a:lstStyle/>
          <a:p>
            <a:r>
              <a:rPr lang="en-US" b="1" dirty="0">
                <a:effectLst>
                  <a:outerShdw blurRad="38100" dist="38100" dir="2700000" algn="tl">
                    <a:schemeClr val="bg1">
                      <a:alpha val="43000"/>
                    </a:schemeClr>
                  </a:outerShdw>
                </a:effectLst>
              </a:rPr>
              <a:t>Items to clean and inspect</a:t>
            </a:r>
          </a:p>
          <a:p>
            <a:pPr lvl="1"/>
            <a:r>
              <a:rPr lang="en-US" dirty="0">
                <a:effectLst>
                  <a:outerShdw blurRad="38100" dist="38100" dir="2700000" algn="tl">
                    <a:schemeClr val="bg1">
                      <a:alpha val="43000"/>
                    </a:schemeClr>
                  </a:outerShdw>
                </a:effectLst>
              </a:rPr>
              <a:t>Engine</a:t>
            </a:r>
          </a:p>
          <a:p>
            <a:pPr lvl="1"/>
            <a:r>
              <a:rPr lang="en-US" dirty="0">
                <a:effectLst>
                  <a:outerShdw blurRad="38100" dist="38100" dir="2700000" algn="tl">
                    <a:schemeClr val="bg1">
                      <a:alpha val="43000"/>
                    </a:schemeClr>
                  </a:outerShdw>
                </a:effectLst>
              </a:rPr>
              <a:t>Undercarriage</a:t>
            </a:r>
          </a:p>
          <a:p>
            <a:pPr lvl="1"/>
            <a:r>
              <a:rPr lang="en-US" dirty="0">
                <a:effectLst>
                  <a:outerShdw blurRad="38100" dist="38100" dir="2700000" algn="tl">
                    <a:schemeClr val="bg1">
                      <a:alpha val="43000"/>
                    </a:schemeClr>
                  </a:outerShdw>
                </a:effectLst>
              </a:rPr>
              <a:t>Tools </a:t>
            </a:r>
          </a:p>
          <a:p>
            <a:pPr lvl="1"/>
            <a:r>
              <a:rPr lang="en-US" dirty="0">
                <a:effectLst>
                  <a:outerShdw blurRad="38100" dist="38100" dir="2700000" algn="tl">
                    <a:schemeClr val="bg1">
                      <a:alpha val="43000"/>
                    </a:schemeClr>
                  </a:outerShdw>
                </a:effectLst>
              </a:rPr>
              <a:t>PPE</a:t>
            </a:r>
          </a:p>
        </p:txBody>
      </p:sp>
      <p:sp>
        <p:nvSpPr>
          <p:cNvPr id="87044" name="Rectangle 4"/>
          <p:cNvSpPr>
            <a:spLocks noGrp="1" noChangeArrowheads="1"/>
          </p:cNvSpPr>
          <p:nvPr>
            <p:ph type="title"/>
          </p:nvPr>
        </p:nvSpPr>
        <p:spPr/>
        <p:txBody>
          <a:bodyPr/>
          <a:lstStyle/>
          <a:p>
            <a:r>
              <a:rPr lang="en-US" dirty="0"/>
              <a:t>Engine Fire Readiness</a:t>
            </a:r>
            <a:br>
              <a:rPr lang="en-US" dirty="0"/>
            </a:br>
            <a:r>
              <a:rPr lang="en-US" dirty="0"/>
              <a:t>(Post-Incident)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0F389436-C63B-4586-9091-EE2E9130AE1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side boxes on a fire engin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0"/>
            <a:ext cx="5791200" cy="3945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normal unit stocking"/>
          <p:cNvPicPr>
            <a:picLocks noChangeAspect="1"/>
          </p:cNvPicPr>
          <p:nvPr/>
        </p:nvPicPr>
        <p:blipFill>
          <a:blip r:embed="rId5" cstate="screen">
            <a:extLst>
              <a:ext uri="{28A0092B-C50C-407E-A947-70E740481C1C}">
                <a14:useLocalDpi xmlns:a14="http://schemas.microsoft.com/office/drawing/2010/main"/>
              </a:ext>
            </a:extLst>
          </a:blip>
          <a:srcRect l="20131" t="1111" r="22353" b="26667"/>
          <a:stretch>
            <a:fillRect/>
          </a:stretch>
        </p:blipFill>
        <p:spPr>
          <a:xfrm>
            <a:off x="0" y="-18393"/>
            <a:ext cx="3282462" cy="5334000"/>
          </a:xfrm>
          <a:prstGeom prst="rect">
            <a:avLst/>
          </a:prstGeom>
          <a:ln w="38100">
            <a:solidFill>
              <a:srgbClr val="000000"/>
            </a:solidFill>
          </a:ln>
        </p:spPr>
      </p:pic>
      <p:sp>
        <p:nvSpPr>
          <p:cNvPr id="75778" name="Rectangle 2"/>
          <p:cNvSpPr>
            <a:spLocks noGrp="1" noChangeArrowheads="1"/>
          </p:cNvSpPr>
          <p:nvPr>
            <p:ph type="title"/>
          </p:nvPr>
        </p:nvSpPr>
        <p:spPr>
          <a:xfrm>
            <a:off x="0" y="381000"/>
            <a:ext cx="9144000" cy="1143000"/>
          </a:xfrm>
        </p:spPr>
        <p:txBody>
          <a:bodyPr/>
          <a:lstStyle/>
          <a:p>
            <a:r>
              <a:rPr lang="en-US" dirty="0">
                <a:effectLst>
                  <a:glow rad="76200">
                    <a:schemeClr val="tx1">
                      <a:alpha val="60000"/>
                    </a:schemeClr>
                  </a:glow>
                </a:effectLst>
              </a:rPr>
              <a:t>Normal Unit Stocking (NUS)</a:t>
            </a:r>
          </a:p>
        </p:txBody>
      </p:sp>
      <p:pic>
        <p:nvPicPr>
          <p:cNvPr id="3" name="Picture 2" descr="BLM Fire Operations website screen capture">
            <a:hlinkClick r:id="rId3"/>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3615840"/>
            <a:ext cx="9144000" cy="3188208"/>
          </a:xfrm>
          <a:prstGeom prst="rect">
            <a:avLst/>
          </a:prstGeom>
          <a:ln w="38100">
            <a:solidFill>
              <a:srgbClr val="000000"/>
            </a:solidFill>
          </a:ln>
        </p:spPr>
      </p:pic>
      <p:sp>
        <p:nvSpPr>
          <p:cNvPr id="4" name="TextBox 3" descr="http://web.blm.gov/internal/fire/fire_ops/engine_policy.htm"/>
          <p:cNvSpPr txBox="1"/>
          <p:nvPr/>
        </p:nvSpPr>
        <p:spPr>
          <a:xfrm>
            <a:off x="3276600" y="3200400"/>
            <a:ext cx="5867400" cy="369332"/>
          </a:xfrm>
          <a:prstGeom prst="rect">
            <a:avLst/>
          </a:prstGeom>
          <a:solidFill>
            <a:schemeClr val="bg1">
              <a:alpha val="4000"/>
            </a:schemeClr>
          </a:solidFill>
          <a:effectLst>
            <a:glow rad="228600">
              <a:schemeClr val="accent3">
                <a:satMod val="175000"/>
                <a:alpha val="40000"/>
              </a:schemeClr>
            </a:glow>
          </a:effectLst>
        </p:spPr>
        <p:txBody>
          <a:bodyPr wrap="square" rtlCol="0">
            <a:spAutoFit/>
          </a:bodyPr>
          <a:lstStyle/>
          <a:p>
            <a:r>
              <a:rPr lang="en-US" b="0" dirty="0">
                <a:solidFill>
                  <a:srgbClr val="3232FF"/>
                </a:solidFill>
                <a:effectLst>
                  <a:glow rad="25400">
                    <a:schemeClr val="tx1">
                      <a:alpha val="50000"/>
                    </a:schemeClr>
                  </a:glow>
                </a:effectLst>
                <a:latin typeface="Calibri" panose="020F0502020204030204" pitchFamily="34" charset="0"/>
                <a:cs typeface="Calibri" panose="020F0502020204030204" pitchFamily="34" charset="0"/>
              </a:rPr>
              <a:t>http://web.blm.gov/internal/fire/fire_ops/engine_policy.htm</a:t>
            </a:r>
          </a:p>
        </p:txBody>
      </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77BE77DF-2F69-4412-A303-FB3DCE1D20C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pproach the engine from the fro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130"/>
            <a:ext cx="9119247" cy="6838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0" name="Rectangle 2"/>
          <p:cNvSpPr>
            <a:spLocks noGrp="1" noChangeArrowheads="1"/>
          </p:cNvSpPr>
          <p:nvPr>
            <p:ph type="title"/>
          </p:nvPr>
        </p:nvSpPr>
        <p:spPr>
          <a:xfrm>
            <a:off x="457200" y="0"/>
            <a:ext cx="8229600" cy="838200"/>
          </a:xfrm>
        </p:spPr>
        <p:txBody>
          <a:bodyPr/>
          <a:lstStyle/>
          <a:p>
            <a:r>
              <a:rPr lang="en-US" sz="6000" dirty="0">
                <a:effectLst>
                  <a:glow rad="63500">
                    <a:schemeClr val="tx1">
                      <a:alpha val="43000"/>
                    </a:schemeClr>
                  </a:glow>
                </a:effectLst>
              </a:rPr>
              <a:t>Approach</a:t>
            </a:r>
          </a:p>
        </p:txBody>
      </p:sp>
      <p:grpSp>
        <p:nvGrpSpPr>
          <p:cNvPr id="4" name="Group 3"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47924" y="6324351"/>
            <a:ext cx="341760" cy="261610"/>
          </a:xfrm>
          <a:prstGeom prst="rect">
            <a:avLst/>
          </a:prstGeom>
        </p:spPr>
        <p:txBody>
          <a:bodyPr wrap="none">
            <a:spAutoFit/>
          </a:bodyPr>
          <a:lstStyle/>
          <a:p>
            <a:pPr algn="ctr"/>
            <a:fld id="{1AE66701-7632-49DE-B235-042F18236258}" type="slidenum">
              <a:rPr lang="en-US" sz="1100" smtClean="0">
                <a:solidFill>
                  <a:schemeClr val="bg1"/>
                </a:solidFill>
              </a:rPr>
              <a:t>9</a:t>
            </a:fld>
            <a:endParaRPr lang="en-US" sz="1100"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ght fire suppression operation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a:effectLst>
            <a:outerShdw blurRad="50800" dist="50800" dir="5400000" algn="ctr" rotWithShape="0">
              <a:srgbClr val="000000"/>
            </a:outerShdw>
          </a:effectLst>
        </p:spPr>
      </p:pic>
      <p:sp>
        <p:nvSpPr>
          <p:cNvPr id="89091" name="Rectangle 3" descr="&#10;"/>
          <p:cNvSpPr>
            <a:spLocks noGrp="1" noChangeArrowheads="1"/>
          </p:cNvSpPr>
          <p:nvPr>
            <p:ph type="body" idx="1"/>
          </p:nvPr>
        </p:nvSpPr>
        <p:spPr>
          <a:xfrm>
            <a:off x="457200" y="1219200"/>
            <a:ext cx="8229600" cy="3230563"/>
          </a:xfrm>
          <a:solidFill>
            <a:schemeClr val="tx1">
              <a:alpha val="48000"/>
            </a:schemeClr>
          </a:solidFill>
          <a:scene3d>
            <a:camera prst="orthographicFront"/>
            <a:lightRig rig="threePt" dir="t"/>
          </a:scene3d>
          <a:sp3d>
            <a:bevelT/>
          </a:sp3d>
        </p:spPr>
        <p:txBody>
          <a:bodyPr/>
          <a:lstStyle/>
          <a:p>
            <a:r>
              <a:rPr lang="en-US" b="1" dirty="0">
                <a:solidFill>
                  <a:schemeClr val="bg1"/>
                </a:solidFill>
                <a:effectLst>
                  <a:outerShdw blurRad="38100" dist="50800" dir="2700000" algn="tl">
                    <a:srgbClr val="000000">
                      <a:alpha val="43137"/>
                    </a:srgbClr>
                  </a:outerShdw>
                </a:effectLst>
              </a:rPr>
              <a:t>To obtain general supply items, fill out a “General Message” form. </a:t>
            </a:r>
          </a:p>
          <a:p>
            <a:pPr lvl="1"/>
            <a:r>
              <a:rPr lang="en-US" b="1" dirty="0">
                <a:solidFill>
                  <a:schemeClr val="bg1"/>
                </a:solidFill>
                <a:effectLst>
                  <a:outerShdw blurRad="38100" dist="50800" dir="2700000" algn="tl">
                    <a:srgbClr val="000000">
                      <a:alpha val="43137"/>
                    </a:srgbClr>
                  </a:outerShdw>
                </a:effectLst>
              </a:rPr>
              <a:t>Line supervisor signature may be required.  </a:t>
            </a:r>
          </a:p>
          <a:p>
            <a:r>
              <a:rPr lang="en-US" b="1" dirty="0">
                <a:solidFill>
                  <a:schemeClr val="bg1"/>
                </a:solidFill>
                <a:effectLst>
                  <a:outerShdw blurRad="38100" dist="50800" dir="2700000" algn="tl">
                    <a:srgbClr val="000000">
                      <a:alpha val="43137"/>
                    </a:srgbClr>
                  </a:outerShdw>
                </a:effectLst>
              </a:rPr>
              <a:t>For fire replacement and damaged items:</a:t>
            </a:r>
          </a:p>
          <a:p>
            <a:pPr lvl="1"/>
            <a:r>
              <a:rPr lang="en-US" b="1" dirty="0">
                <a:solidFill>
                  <a:schemeClr val="bg1"/>
                </a:solidFill>
                <a:effectLst>
                  <a:outerShdw blurRad="38100" dist="50800" dir="2700000" algn="tl">
                    <a:srgbClr val="000000">
                      <a:alpha val="43137"/>
                    </a:srgbClr>
                  </a:outerShdw>
                </a:effectLst>
              </a:rPr>
              <a:t>Fill out an “Incident Replacement Requisition” </a:t>
            </a:r>
            <a:br>
              <a:rPr lang="en-US" b="1" dirty="0">
                <a:solidFill>
                  <a:schemeClr val="bg1"/>
                </a:solidFill>
                <a:effectLst>
                  <a:outerShdw blurRad="38100" dist="50800" dir="2700000" algn="tl">
                    <a:srgbClr val="000000">
                      <a:alpha val="43137"/>
                    </a:srgbClr>
                  </a:outerShdw>
                </a:effectLst>
              </a:rPr>
            </a:br>
            <a:r>
              <a:rPr lang="en-US" b="1" dirty="0">
                <a:solidFill>
                  <a:schemeClr val="bg1"/>
                </a:solidFill>
                <a:effectLst>
                  <a:outerShdw blurRad="38100" dist="50800" dir="2700000" algn="tl">
                    <a:srgbClr val="000000">
                      <a:alpha val="43137"/>
                    </a:srgbClr>
                  </a:outerShdw>
                </a:effectLst>
              </a:rPr>
              <a:t>(OF-315).</a:t>
            </a:r>
          </a:p>
          <a:p>
            <a:pPr lvl="1"/>
            <a:r>
              <a:rPr lang="en-US" b="1" dirty="0">
                <a:solidFill>
                  <a:schemeClr val="bg1"/>
                </a:solidFill>
                <a:effectLst>
                  <a:outerShdw blurRad="38100" dist="50800" dir="2700000" algn="tl">
                    <a:srgbClr val="000000">
                      <a:alpha val="43137"/>
                    </a:srgbClr>
                  </a:outerShdw>
                </a:effectLst>
              </a:rPr>
              <a:t>Compare the NUS to items being replaced or are damaged.</a:t>
            </a:r>
          </a:p>
          <a:p>
            <a:pPr lvl="1"/>
            <a:r>
              <a:rPr lang="en-US" b="1" dirty="0">
                <a:solidFill>
                  <a:schemeClr val="bg1"/>
                </a:solidFill>
                <a:effectLst>
                  <a:outerShdw blurRad="38100" dist="50800" dir="2700000" algn="tl">
                    <a:srgbClr val="000000">
                      <a:alpha val="43137"/>
                    </a:srgbClr>
                  </a:outerShdw>
                </a:effectLst>
              </a:rPr>
              <a:t>Line supervisor and/or supply approval process must be met.</a:t>
            </a:r>
          </a:p>
          <a:p>
            <a:pPr lvl="1"/>
            <a:r>
              <a:rPr lang="en-US" b="1" dirty="0">
                <a:solidFill>
                  <a:schemeClr val="bg1"/>
                </a:solidFill>
                <a:effectLst>
                  <a:outerShdw blurRad="38100" dist="50800" dir="2700000" algn="tl">
                    <a:srgbClr val="000000">
                      <a:alpha val="43137"/>
                    </a:srgbClr>
                  </a:outerShdw>
                </a:effectLst>
              </a:rPr>
              <a:t>Supply Unit personnel approve/deny replacement and assign “S” numbers.</a:t>
            </a:r>
          </a:p>
        </p:txBody>
      </p:sp>
      <p:sp>
        <p:nvSpPr>
          <p:cNvPr id="89090" name="Rectangle 2"/>
          <p:cNvSpPr>
            <a:spLocks noGrp="1" noChangeArrowheads="1"/>
          </p:cNvSpPr>
          <p:nvPr>
            <p:ph type="title"/>
          </p:nvPr>
        </p:nvSpPr>
        <p:spPr/>
        <p:txBody>
          <a:bodyPr/>
          <a:lstStyle/>
          <a:p>
            <a:r>
              <a:rPr lang="en-US" dirty="0"/>
              <a:t>Incidents With a Supply Unit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3E4F98E5-6356-48A7-AB7B-E0299989017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suppression operatio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117" name="Rectangle 5"/>
          <p:cNvSpPr>
            <a:spLocks noGrp="1" noChangeArrowheads="1"/>
          </p:cNvSpPr>
          <p:nvPr>
            <p:ph type="body" idx="1"/>
          </p:nvPr>
        </p:nvSpPr>
        <p:spPr>
          <a:xfrm>
            <a:off x="457200" y="1371600"/>
            <a:ext cx="8229600" cy="2697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effectLst>
                  <a:outerShdw blurRad="38100" dist="38100" dir="2700000" algn="tl">
                    <a:schemeClr val="bg1">
                      <a:alpha val="43000"/>
                    </a:schemeClr>
                  </a:outerShdw>
                </a:effectLst>
              </a:rPr>
              <a:t>Fill out an “Incident Replacement Requisition</a:t>
            </a:r>
            <a:r>
              <a:rPr lang="en-US" b="1" i="1" dirty="0">
                <a:effectLst>
                  <a:outerShdw blurRad="38100" dist="38100" dir="2700000" algn="tl">
                    <a:schemeClr val="bg1">
                      <a:alpha val="43000"/>
                    </a:schemeClr>
                  </a:outerShdw>
                </a:effectLst>
              </a:rPr>
              <a:t>” </a:t>
            </a:r>
            <a:r>
              <a:rPr lang="en-US" b="1" dirty="0">
                <a:effectLst>
                  <a:outerShdw blurRad="38100" dist="38100" dir="2700000" algn="tl">
                    <a:schemeClr val="bg1">
                      <a:alpha val="43000"/>
                    </a:schemeClr>
                  </a:outerShdw>
                </a:effectLst>
              </a:rPr>
              <a:t>(OF-315).</a:t>
            </a:r>
          </a:p>
          <a:p>
            <a:r>
              <a:rPr lang="en-US" b="1" dirty="0">
                <a:effectLst>
                  <a:outerShdw blurRad="38100" dist="38100" dir="2700000" algn="tl">
                    <a:schemeClr val="bg1">
                      <a:alpha val="43000"/>
                    </a:schemeClr>
                  </a:outerShdw>
                </a:effectLst>
              </a:rPr>
              <a:t>Obtain line supervisor approval for use of the OF-315 and obtain “S” number(s) for expanded dispatch.</a:t>
            </a:r>
          </a:p>
        </p:txBody>
      </p:sp>
      <p:sp>
        <p:nvSpPr>
          <p:cNvPr id="90116" name="Rectangle 4"/>
          <p:cNvSpPr>
            <a:spLocks noGrp="1" noChangeArrowheads="1"/>
          </p:cNvSpPr>
          <p:nvPr>
            <p:ph type="title"/>
          </p:nvPr>
        </p:nvSpPr>
        <p:spPr/>
        <p:txBody>
          <a:bodyPr/>
          <a:lstStyle/>
          <a:p>
            <a:r>
              <a:rPr lang="en-US" dirty="0"/>
              <a:t>Incidents Without a Supply Unit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C91E2A44-5E00-48A9-9BEB-E6B2862D062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suppression operations"/>
          <p:cNvPicPr>
            <a:picLocks noChangeAspect="1"/>
          </p:cNvPicPr>
          <p:nvPr/>
        </p:nvPicPr>
        <p:blipFill>
          <a:blip r:embed="rId3" cstate="screen">
            <a:extLst>
              <a:ext uri="{BEBA8EAE-BF5A-486C-A8C5-ECC9F3942E4B}">
                <a14:imgProps xmlns:a14="http://schemas.microsoft.com/office/drawing/2010/main">
                  <a14:imgLayer r:embed="rId4">
                    <a14:imgEffect>
                      <a14:saturation sat="65000"/>
                    </a14:imgEffect>
                    <a14:imgEffect>
                      <a14:brightnessContrast bright="28000" contrast="-24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1139" name="Rectangle 3"/>
          <p:cNvSpPr>
            <a:spLocks noGrp="1" noChangeArrowheads="1"/>
          </p:cNvSpPr>
          <p:nvPr>
            <p:ph type="body" idx="1"/>
          </p:nvPr>
        </p:nvSpPr>
        <p:spPr>
          <a:xfrm>
            <a:off x="304800" y="1676401"/>
            <a:ext cx="8534400" cy="4267199"/>
          </a:xfrm>
          <a:solidFill>
            <a:schemeClr val="tx1">
              <a:alpha val="48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solidFill>
                  <a:schemeClr val="bg1"/>
                </a:solidFill>
                <a:effectLst>
                  <a:outerShdw blurRad="38100" dist="50800" dir="2700000" algn="tl">
                    <a:srgbClr val="000000">
                      <a:alpha val="43137"/>
                    </a:srgbClr>
                  </a:outerShdw>
                </a:effectLst>
              </a:rPr>
              <a:t>Report and document damage to the engine or repairs to a fireline supervisor.</a:t>
            </a:r>
          </a:p>
          <a:p>
            <a:r>
              <a:rPr lang="en-US" b="1" dirty="0">
                <a:solidFill>
                  <a:schemeClr val="bg1"/>
                </a:solidFill>
                <a:effectLst>
                  <a:outerShdw blurRad="38100" dist="50800" dir="2700000" algn="tl">
                    <a:srgbClr val="000000">
                      <a:alpha val="43137"/>
                    </a:srgbClr>
                  </a:outerShdw>
                </a:effectLst>
              </a:rPr>
              <a:t>Complete proper documentation for the severity of damage before leaving any incident. </a:t>
            </a:r>
          </a:p>
          <a:p>
            <a:pPr lvl="1"/>
            <a:r>
              <a:rPr lang="en-US" b="1" dirty="0">
                <a:solidFill>
                  <a:schemeClr val="bg1"/>
                </a:solidFill>
                <a:effectLst>
                  <a:outerShdw blurRad="38100" dist="50800" dir="2700000" algn="tl">
                    <a:srgbClr val="000000">
                      <a:alpha val="43137"/>
                    </a:srgbClr>
                  </a:outerShdw>
                </a:effectLst>
              </a:rPr>
              <a:t>“Incident Replacement Requisition” (OF-315)</a:t>
            </a:r>
          </a:p>
          <a:p>
            <a:pPr lvl="1"/>
            <a:r>
              <a:rPr lang="en-US" b="1" dirty="0">
                <a:solidFill>
                  <a:schemeClr val="bg1"/>
                </a:solidFill>
                <a:effectLst>
                  <a:outerShdw blurRad="38100" dist="50800" dir="2700000" algn="tl">
                    <a:srgbClr val="000000">
                      <a:alpha val="43137"/>
                    </a:srgbClr>
                  </a:outerShdw>
                </a:effectLst>
              </a:rPr>
              <a:t>“Property Loss and Damage Report” (OF-289</a:t>
            </a:r>
          </a:p>
          <a:p>
            <a:pPr lvl="1"/>
            <a:r>
              <a:rPr lang="en-US" b="1" dirty="0">
                <a:solidFill>
                  <a:schemeClr val="bg1"/>
                </a:solidFill>
                <a:effectLst>
                  <a:outerShdw blurRad="38100" dist="50800" dir="2700000" algn="tl">
                    <a:srgbClr val="000000">
                      <a:alpha val="43137"/>
                    </a:srgbClr>
                  </a:outerShdw>
                </a:effectLst>
              </a:rPr>
              <a:t>“Report of Accident/Incident” (DI-134)</a:t>
            </a:r>
          </a:p>
          <a:p>
            <a:pPr lvl="1"/>
            <a:r>
              <a:rPr lang="en-US" b="1" dirty="0">
                <a:solidFill>
                  <a:schemeClr val="bg1"/>
                </a:solidFill>
                <a:effectLst>
                  <a:outerShdw blurRad="38100" dist="50800" dir="2700000" algn="tl">
                    <a:srgbClr val="000000">
                      <a:alpha val="43137"/>
                    </a:srgbClr>
                  </a:outerShdw>
                </a:effectLst>
              </a:rPr>
              <a:t>“Motor Vehicle Accident Report” (SF-91)</a:t>
            </a:r>
          </a:p>
          <a:p>
            <a:pPr lvl="1"/>
            <a:r>
              <a:rPr lang="en-US" b="1" dirty="0">
                <a:solidFill>
                  <a:schemeClr val="bg1"/>
                </a:solidFill>
                <a:effectLst>
                  <a:outerShdw blurRad="38100" dist="50800" dir="2700000" algn="tl">
                    <a:srgbClr val="000000">
                      <a:alpha val="43137"/>
                    </a:srgbClr>
                  </a:outerShdw>
                </a:effectLst>
              </a:rPr>
              <a:t>“Motor Vehicle Accident Statement of Witness” (SF-94)</a:t>
            </a:r>
          </a:p>
          <a:p>
            <a:pPr lvl="1"/>
            <a:endParaRPr lang="en-US" b="1" dirty="0">
              <a:solidFill>
                <a:schemeClr val="bg1"/>
              </a:solidFill>
              <a:effectLst>
                <a:outerShdw blurRad="38100" dist="50800" dir="2700000" algn="tl">
                  <a:srgbClr val="000000">
                    <a:alpha val="43137"/>
                  </a:srgbClr>
                </a:outerShdw>
              </a:effectLst>
            </a:endParaRPr>
          </a:p>
        </p:txBody>
      </p:sp>
      <p:sp>
        <p:nvSpPr>
          <p:cNvPr id="91138" name="Rectangle 2"/>
          <p:cNvSpPr>
            <a:spLocks noGrp="1" noChangeArrowheads="1"/>
          </p:cNvSpPr>
          <p:nvPr>
            <p:ph type="title"/>
          </p:nvPr>
        </p:nvSpPr>
        <p:spPr/>
        <p:txBody>
          <a:bodyPr/>
          <a:lstStyle/>
          <a:p>
            <a:r>
              <a:rPr lang="en-US"/>
              <a:t>Damage or Repair Reporting </a:t>
            </a:r>
            <a:br>
              <a:rPr lang="en-US"/>
            </a:br>
            <a:r>
              <a:rPr lang="en-US"/>
              <a:t>and Documentation</a:t>
            </a:r>
            <a:endParaRPr lang="en-US" dirty="0"/>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1E5D0DD-85A3-478D-B4F5-CEC4C4EA153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rious parked engines"/>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92163" name="Rectangle 3"/>
          <p:cNvSpPr>
            <a:spLocks noGrp="1" noChangeArrowheads="1"/>
          </p:cNvSpPr>
          <p:nvPr>
            <p:ph type="body" idx="1"/>
          </p:nvPr>
        </p:nvSpPr>
        <p:spPr>
          <a:xfrm>
            <a:off x="457200" y="1646237"/>
            <a:ext cx="8229600" cy="1554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a:effectLst>
                  <a:outerShdw blurRad="38100" dist="38100" dir="2700000" algn="tl">
                    <a:schemeClr val="bg1">
                      <a:alpha val="43000"/>
                    </a:schemeClr>
                  </a:outerShdw>
                </a:effectLst>
              </a:rPr>
              <a:t>Skid plate/diesel particulate filter (DPF)</a:t>
            </a:r>
          </a:p>
          <a:p>
            <a:r>
              <a:rPr lang="en-US" b="1">
                <a:effectLst>
                  <a:outerShdw blurRad="38100" dist="38100" dir="2700000" algn="tl">
                    <a:schemeClr val="bg1">
                      <a:alpha val="43000"/>
                    </a:schemeClr>
                  </a:outerShdw>
                </a:effectLst>
              </a:rPr>
              <a:t>Radiator screen</a:t>
            </a:r>
          </a:p>
          <a:p>
            <a:r>
              <a:rPr lang="en-US" b="1">
                <a:effectLst>
                  <a:outerShdw blurRad="38100" dist="38100" dir="2700000" algn="tl">
                    <a:schemeClr val="bg1">
                      <a:alpha val="43000"/>
                    </a:schemeClr>
                  </a:outerShdw>
                </a:effectLst>
              </a:rPr>
              <a:t>Rock(s) between the duals</a:t>
            </a:r>
          </a:p>
          <a:p>
            <a:endParaRPr lang="en-US" b="1" dirty="0">
              <a:effectLst>
                <a:outerShdw blurRad="38100" dist="38100" dir="2700000" algn="tl">
                  <a:schemeClr val="bg1">
                    <a:alpha val="43000"/>
                  </a:schemeClr>
                </a:outerShdw>
              </a:effectLst>
            </a:endParaRPr>
          </a:p>
        </p:txBody>
      </p:sp>
      <p:sp>
        <p:nvSpPr>
          <p:cNvPr id="92162" name="Rectangle 2"/>
          <p:cNvSpPr>
            <a:spLocks noGrp="1" noChangeArrowheads="1"/>
          </p:cNvSpPr>
          <p:nvPr>
            <p:ph type="title"/>
          </p:nvPr>
        </p:nvSpPr>
        <p:spPr/>
        <p:txBody>
          <a:bodyPr/>
          <a:lstStyle/>
          <a:p>
            <a:r>
              <a:rPr lang="en-US" dirty="0"/>
              <a:t>Vehicle Watch Out Situations</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26E3B67-C8A4-4E0F-9A2E-557D17BB1D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a:t>Objectives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F66B994-9A35-44BE-927B-A2F890E011D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94</a:t>
            </a:fld>
            <a:endParaRPr lang="en-US" dirty="0"/>
          </a:p>
        </p:txBody>
      </p:sp>
    </p:spTree>
    <p:extLst>
      <p:ext uri="{BB962C8B-B14F-4D97-AF65-F5344CB8AC3E}">
        <p14:creationId xmlns:p14="http://schemas.microsoft.com/office/powerpoint/2010/main" val="31379540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D6652020581F4AAFEC247DDFD43C06" ma:contentTypeVersion="2" ma:contentTypeDescription="Create a new document." ma:contentTypeScope="" ma:versionID="5a328d6fc7b0f8b4010254549e87812a">
  <xsd:schema xmlns:xsd="http://www.w3.org/2001/XMLSchema" xmlns:xs="http://www.w3.org/2001/XMLSchema" xmlns:p="http://schemas.microsoft.com/office/2006/metadata/properties" xmlns:ns2="6dc33cb6-6e53-400e-a50b-7d10ab5b0f80" targetNamespace="http://schemas.microsoft.com/office/2006/metadata/properties" ma:root="true" ma:fieldsID="63d12a00ee4cf5b63b0850246bd16b37" ns2:_="">
    <xsd:import namespace="6dc33cb6-6e53-400e-a50b-7d10ab5b0f8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33cb6-6e53-400e-a50b-7d10ab5b0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E1C47-E41F-47E3-9DDA-7FCD5D16E011}">
  <ds:schemaRefs>
    <ds:schemaRef ds:uri="http://schemas.microsoft.com/sharepoint/v3/contenttype/forms"/>
  </ds:schemaRefs>
</ds:datastoreItem>
</file>

<file path=customXml/itemProps2.xml><?xml version="1.0" encoding="utf-8"?>
<ds:datastoreItem xmlns:ds="http://schemas.openxmlformats.org/officeDocument/2006/customXml" ds:itemID="{0BB97A4E-5074-47B3-9792-519EBE385C9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CBF4950-F539-4248-BC45-4090FE189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c33cb6-6e53-400e-a50b-7d10ab5b0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10718</TotalTime>
  <Words>7232</Words>
  <Application>Microsoft Office PowerPoint</Application>
  <PresentationFormat>On-screen Show (4:3)</PresentationFormat>
  <Paragraphs>766</Paragraphs>
  <Slides>94</Slides>
  <Notes>94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Calibri</vt:lpstr>
      <vt:lpstr>Roboto</vt:lpstr>
      <vt:lpstr>Roboto Medium</vt:lpstr>
      <vt:lpstr>Wingdings</vt:lpstr>
      <vt:lpstr>Default Design</vt:lpstr>
      <vt:lpstr>Fire Engine Maintenance</vt:lpstr>
      <vt:lpstr>Objectives</vt:lpstr>
      <vt:lpstr>FEMPR</vt:lpstr>
      <vt:lpstr>What is it?</vt:lpstr>
      <vt:lpstr>Items that need to be recorded in the FEMPR are:</vt:lpstr>
      <vt:lpstr>FEMPR as an  Information Resource</vt:lpstr>
      <vt:lpstr>Fire Engine Inspection</vt:lpstr>
      <vt:lpstr>Inspection Walk-Around</vt:lpstr>
      <vt:lpstr>Approach</vt:lpstr>
      <vt:lpstr>Hood</vt:lpstr>
      <vt:lpstr>Engine Oil</vt:lpstr>
      <vt:lpstr>Power Steering Fluid</vt:lpstr>
      <vt:lpstr>Fuel Filter</vt:lpstr>
      <vt:lpstr>Fuel/Water Separator</vt:lpstr>
      <vt:lpstr>Automatic Transmission Fluid</vt:lpstr>
      <vt:lpstr>Fan and Fan Belts</vt:lpstr>
      <vt:lpstr>Driver Side Front Tire  Rim, Hub and Suspension</vt:lpstr>
      <vt:lpstr>Tires</vt:lpstr>
      <vt:lpstr>Tire Information</vt:lpstr>
      <vt:lpstr>Leaf Springs &amp; Mounts</vt:lpstr>
      <vt:lpstr>Shock Absorber</vt:lpstr>
      <vt:lpstr>Steering Components</vt:lpstr>
      <vt:lpstr>Tie Rods and Sway Bars</vt:lpstr>
      <vt:lpstr>Front Bumper and Wheel Chocks</vt:lpstr>
      <vt:lpstr>Coolant</vt:lpstr>
      <vt:lpstr>Radiator/Cooling</vt:lpstr>
      <vt:lpstr>Cleaning the Radiator</vt:lpstr>
      <vt:lpstr>Radiator</vt:lpstr>
      <vt:lpstr>Air Filters</vt:lpstr>
      <vt:lpstr>Air Filter Restriction Gauge</vt:lpstr>
      <vt:lpstr>Hoses</vt:lpstr>
      <vt:lpstr>Passenger Side Front Tire, Rim, Hub and Suspension</vt:lpstr>
      <vt:lpstr>Fuel Tank and Brackets</vt:lpstr>
      <vt:lpstr>Passenger Side Door(s)</vt:lpstr>
      <vt:lpstr>Passenger Side General Condition</vt:lpstr>
      <vt:lpstr>Passenger Side Undercarriage</vt:lpstr>
      <vt:lpstr>Exhaust</vt:lpstr>
      <vt:lpstr>Passenger Side Rear Tire, Hub, and Suspension</vt:lpstr>
      <vt:lpstr>Rear Undercarriage</vt:lpstr>
      <vt:lpstr>Vehicle Rear</vt:lpstr>
      <vt:lpstr>Top Deck, Handrails, and Steps</vt:lpstr>
      <vt:lpstr>Driver Side General Condition</vt:lpstr>
      <vt:lpstr>Driver Side Rear Tire, Rim, Hub and Suspension</vt:lpstr>
      <vt:lpstr>Driver Side Undercarriage</vt:lpstr>
      <vt:lpstr>Air Tanks and Lines</vt:lpstr>
      <vt:lpstr>Batteries</vt:lpstr>
      <vt:lpstr>Fuse/Electrical Panels</vt:lpstr>
      <vt:lpstr>Electric Circuit Box</vt:lpstr>
      <vt:lpstr>Rear Electrical Junction Terminal</vt:lpstr>
      <vt:lpstr>Driver Side Door(s)</vt:lpstr>
      <vt:lpstr>Wheel Chocks</vt:lpstr>
      <vt:lpstr>Inside Cab</vt:lpstr>
      <vt:lpstr>Lights and Signals</vt:lpstr>
      <vt:lpstr>Mirrors, Windows, &amp; Wipers</vt:lpstr>
      <vt:lpstr>Gauges and Switches</vt:lpstr>
      <vt:lpstr>District Mobile Radio,  Siren, &amp; PA</vt:lpstr>
      <vt:lpstr>Horn and Backup Alarm</vt:lpstr>
      <vt:lpstr>Seat Belts</vt:lpstr>
      <vt:lpstr>Heater and A/C</vt:lpstr>
      <vt:lpstr>Log Book/Accident Forms</vt:lpstr>
      <vt:lpstr>Fire Extinguisher</vt:lpstr>
      <vt:lpstr>First Aid Kit(s)</vt:lpstr>
      <vt:lpstr>DOT Warning Triangle Kit</vt:lpstr>
      <vt:lpstr>Jack and Lug Wrench</vt:lpstr>
      <vt:lpstr>Brakes</vt:lpstr>
      <vt:lpstr>Parking Brake</vt:lpstr>
      <vt:lpstr>Service Brakes</vt:lpstr>
      <vt:lpstr>Hydraulic Brake Check</vt:lpstr>
      <vt:lpstr>Air Brake Video</vt:lpstr>
      <vt:lpstr>Slack Adjusters</vt:lpstr>
      <vt:lpstr>Brake Chamber/Canister &amp; Brake Lines</vt:lpstr>
      <vt:lpstr>Brake Drums &amp; Linings</vt:lpstr>
      <vt:lpstr>Air Compressor Governor Pressure Test</vt:lpstr>
      <vt:lpstr>Parking Brake Leak Test</vt:lpstr>
      <vt:lpstr>Service Brake Leak Test</vt:lpstr>
      <vt:lpstr>Low Pressure  Warning Signal Test</vt:lpstr>
      <vt:lpstr>Parking Brake Check</vt:lpstr>
      <vt:lpstr>Air Pressure Buildup Rate Test</vt:lpstr>
      <vt:lpstr>Post Off-Road Inspection</vt:lpstr>
      <vt:lpstr>Post Off-Road Inspection Checklist</vt:lpstr>
      <vt:lpstr>Post Off-Road Inspection</vt:lpstr>
      <vt:lpstr>Post Off-Road Inspection</vt:lpstr>
      <vt:lpstr>Post Off-Road Inspection</vt:lpstr>
      <vt:lpstr>Post Off-Road Inspection</vt:lpstr>
      <vt:lpstr>Post Off-Road Inspection</vt:lpstr>
      <vt:lpstr>Post Off-Road Inspection</vt:lpstr>
      <vt:lpstr>Post Off-Road Inspection Noxious Weeds</vt:lpstr>
      <vt:lpstr>Engine Fire Readiness (Post-Incident)</vt:lpstr>
      <vt:lpstr>Normal Unit Stocking (NUS)</vt:lpstr>
      <vt:lpstr>Incidents With a Supply Unit</vt:lpstr>
      <vt:lpstr>Incidents Without a Supply Unit</vt:lpstr>
      <vt:lpstr>Damage or Repair Reporting  and Documentation</vt:lpstr>
      <vt:lpstr>Vehicle Watch Out Situations</vt:lpstr>
      <vt:lpstr>Objectives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1B - Vehicle Inspections</dc:title>
  <dc:subject>Engine Operator (ENOP) Training</dc:subject>
  <dc:creator>BLM Fire Training Unit</dc:creator>
  <cp:keywords>ENOP, engine operator</cp:keywords>
  <cp:lastModifiedBy>McDonald, Pamela J</cp:lastModifiedBy>
  <cp:revision>688</cp:revision>
  <cp:lastPrinted>2018-03-26T22:58:39Z</cp:lastPrinted>
  <dcterms:created xsi:type="dcterms:W3CDTF">2006-05-15T15:54:08Z</dcterms:created>
  <dcterms:modified xsi:type="dcterms:W3CDTF">2021-03-29T17:29:41Z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0x01010059D6652020581F4AAFEC247DDFD43C06</vt:lpwstr>
  </property>
</Properties>
</file>