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1"/>
  </p:notesMasterIdLst>
  <p:handoutMasterIdLst>
    <p:handoutMasterId r:id="rId82"/>
  </p:handoutMasterIdLst>
  <p:sldIdLst>
    <p:sldId id="256" r:id="rId6"/>
    <p:sldId id="257" r:id="rId7"/>
    <p:sldId id="258" r:id="rId8"/>
    <p:sldId id="282" r:id="rId9"/>
    <p:sldId id="259" r:id="rId10"/>
    <p:sldId id="260" r:id="rId11"/>
    <p:sldId id="261" r:id="rId12"/>
    <p:sldId id="262" r:id="rId13"/>
    <p:sldId id="263" r:id="rId14"/>
    <p:sldId id="264" r:id="rId15"/>
    <p:sldId id="265" r:id="rId16"/>
    <p:sldId id="266" r:id="rId17"/>
    <p:sldId id="270" r:id="rId18"/>
    <p:sldId id="278" r:id="rId19"/>
    <p:sldId id="332" r:id="rId20"/>
    <p:sldId id="271" r:id="rId21"/>
    <p:sldId id="273" r:id="rId22"/>
    <p:sldId id="272" r:id="rId23"/>
    <p:sldId id="275" r:id="rId24"/>
    <p:sldId id="274" r:id="rId25"/>
    <p:sldId id="267" r:id="rId26"/>
    <p:sldId id="290" r:id="rId27"/>
    <p:sldId id="291" r:id="rId28"/>
    <p:sldId id="292" r:id="rId29"/>
    <p:sldId id="276" r:id="rId30"/>
    <p:sldId id="277" r:id="rId31"/>
    <p:sldId id="279" r:id="rId32"/>
    <p:sldId id="280" r:id="rId33"/>
    <p:sldId id="281" r:id="rId34"/>
    <p:sldId id="283" r:id="rId35"/>
    <p:sldId id="284" r:id="rId36"/>
    <p:sldId id="285" r:id="rId37"/>
    <p:sldId id="287" r:id="rId38"/>
    <p:sldId id="288" r:id="rId39"/>
    <p:sldId id="286" r:id="rId40"/>
    <p:sldId id="293" r:id="rId41"/>
    <p:sldId id="294" r:id="rId42"/>
    <p:sldId id="295" r:id="rId43"/>
    <p:sldId id="299" r:id="rId44"/>
    <p:sldId id="298" r:id="rId45"/>
    <p:sldId id="297" r:id="rId46"/>
    <p:sldId id="300" r:id="rId47"/>
    <p:sldId id="301" r:id="rId48"/>
    <p:sldId id="296" r:id="rId49"/>
    <p:sldId id="303" r:id="rId50"/>
    <p:sldId id="302"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04" r:id="rId64"/>
    <p:sldId id="268" r:id="rId65"/>
    <p:sldId id="317" r:id="rId66"/>
    <p:sldId id="318" r:id="rId67"/>
    <p:sldId id="319" r:id="rId68"/>
    <p:sldId id="320" r:id="rId69"/>
    <p:sldId id="321" r:id="rId70"/>
    <p:sldId id="322" r:id="rId71"/>
    <p:sldId id="323" r:id="rId72"/>
    <p:sldId id="324" r:id="rId73"/>
    <p:sldId id="325" r:id="rId74"/>
    <p:sldId id="327" r:id="rId75"/>
    <p:sldId id="328" r:id="rId76"/>
    <p:sldId id="330" r:id="rId77"/>
    <p:sldId id="329" r:id="rId78"/>
    <p:sldId id="269" r:id="rId79"/>
    <p:sldId id="331" r:id="rId80"/>
  </p:sldIdLst>
  <p:sldSz cx="9144000" cy="6858000" type="screen4x3"/>
  <p:notesSz cx="6858000" cy="91995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2" autoAdjust="0"/>
    <p:restoredTop sz="86620" autoAdjust="0"/>
  </p:normalViewPr>
  <p:slideViewPr>
    <p:cSldViewPr>
      <p:cViewPr varScale="1">
        <p:scale>
          <a:sx n="74" d="100"/>
          <a:sy n="74" d="100"/>
        </p:scale>
        <p:origin x="169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751" tIns="45876" rIns="91751" bIns="45876"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9978"/>
          </a:xfrm>
          <a:prstGeom prst="rect">
            <a:avLst/>
          </a:prstGeom>
        </p:spPr>
        <p:txBody>
          <a:bodyPr vert="horz" lIns="91751" tIns="45876" rIns="91751" bIns="45876" rtlCol="0"/>
          <a:lstStyle>
            <a:lvl1pPr algn="r">
              <a:defRPr sz="1200"/>
            </a:lvl1pPr>
          </a:lstStyle>
          <a:p>
            <a:fld id="{2625675E-7701-41AB-BDFE-0A102AC0204C}" type="datetimeFigureOut">
              <a:rPr lang="en-US" smtClean="0"/>
              <a:pPr/>
              <a:t>8/26/2021</a:t>
            </a:fld>
            <a:endParaRPr lang="en-US"/>
          </a:p>
        </p:txBody>
      </p:sp>
      <p:sp>
        <p:nvSpPr>
          <p:cNvPr id="4" name="Footer Placeholder 3"/>
          <p:cNvSpPr>
            <a:spLocks noGrp="1"/>
          </p:cNvSpPr>
          <p:nvPr>
            <p:ph type="ftr" sz="quarter" idx="2"/>
          </p:nvPr>
        </p:nvSpPr>
        <p:spPr>
          <a:xfrm>
            <a:off x="0" y="8737989"/>
            <a:ext cx="2971800" cy="459978"/>
          </a:xfrm>
          <a:prstGeom prst="rect">
            <a:avLst/>
          </a:prstGeom>
        </p:spPr>
        <p:txBody>
          <a:bodyPr vert="horz" lIns="91751" tIns="45876" rIns="91751" bIns="45876"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37989"/>
            <a:ext cx="2971800" cy="459978"/>
          </a:xfrm>
          <a:prstGeom prst="rect">
            <a:avLst/>
          </a:prstGeom>
        </p:spPr>
        <p:txBody>
          <a:bodyPr vert="horz" lIns="91751" tIns="45876" rIns="91751" bIns="45876" rtlCol="0" anchor="b"/>
          <a:lstStyle>
            <a:lvl1pPr algn="r">
              <a:defRPr sz="1200"/>
            </a:lvl1pPr>
          </a:lstStyle>
          <a:p>
            <a:fld id="{9AC4CB65-B3B3-47AB-8F76-7CD34F15C1B0}" type="slidenum">
              <a:rPr lang="en-US" smtClean="0"/>
              <a:pPr/>
              <a:t>‹#›</a:t>
            </a:fld>
            <a:endParaRPr lang="en-US"/>
          </a:p>
        </p:txBody>
      </p:sp>
    </p:spTree>
    <p:extLst>
      <p:ext uri="{BB962C8B-B14F-4D97-AF65-F5344CB8AC3E}">
        <p14:creationId xmlns:p14="http://schemas.microsoft.com/office/powerpoint/2010/main" val="558801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751" tIns="45876" rIns="91751" bIns="45876" rtlCol="0"/>
          <a:lstStyle>
            <a:lvl1pPr algn="l">
              <a:defRPr sz="1200"/>
            </a:lvl1pPr>
          </a:lstStyle>
          <a:p>
            <a:endParaRPr lang="en-US"/>
          </a:p>
        </p:txBody>
      </p:sp>
      <p:sp>
        <p:nvSpPr>
          <p:cNvPr id="3" name="Date Placeholder 2"/>
          <p:cNvSpPr>
            <a:spLocks noGrp="1"/>
          </p:cNvSpPr>
          <p:nvPr>
            <p:ph type="dt" idx="1"/>
          </p:nvPr>
        </p:nvSpPr>
        <p:spPr>
          <a:xfrm>
            <a:off x="3884613" y="0"/>
            <a:ext cx="2971800" cy="459978"/>
          </a:xfrm>
          <a:prstGeom prst="rect">
            <a:avLst/>
          </a:prstGeom>
        </p:spPr>
        <p:txBody>
          <a:bodyPr vert="horz" lIns="91751" tIns="45876" rIns="91751" bIns="45876" rtlCol="0"/>
          <a:lstStyle>
            <a:lvl1pPr algn="r">
              <a:defRPr sz="1200"/>
            </a:lvl1pPr>
          </a:lstStyle>
          <a:p>
            <a:fld id="{B06D7BA1-46EE-4146-8403-C01BCBD72CBD}" type="datetimeFigureOut">
              <a:rPr lang="en-US" smtClean="0"/>
              <a:pPr/>
              <a:t>8/26/2021</a:t>
            </a:fld>
            <a:endParaRPr lang="en-US"/>
          </a:p>
        </p:txBody>
      </p:sp>
      <p:sp>
        <p:nvSpPr>
          <p:cNvPr id="4" name="Slide Image Placeholder 3"/>
          <p:cNvSpPr>
            <a:spLocks noGrp="1" noRot="1" noChangeAspect="1"/>
          </p:cNvSpPr>
          <p:nvPr>
            <p:ph type="sldImg" idx="2"/>
          </p:nvPr>
        </p:nvSpPr>
        <p:spPr>
          <a:xfrm>
            <a:off x="1128713" y="688975"/>
            <a:ext cx="4600575" cy="3451225"/>
          </a:xfrm>
          <a:prstGeom prst="rect">
            <a:avLst/>
          </a:prstGeom>
          <a:noFill/>
          <a:ln w="12700">
            <a:solidFill>
              <a:prstClr val="black"/>
            </a:solidFill>
          </a:ln>
        </p:spPr>
        <p:txBody>
          <a:bodyPr vert="horz" lIns="91751" tIns="45876" rIns="91751" bIns="45876" rtlCol="0" anchor="ctr"/>
          <a:lstStyle/>
          <a:p>
            <a:endParaRPr lang="en-US"/>
          </a:p>
        </p:txBody>
      </p:sp>
      <p:sp>
        <p:nvSpPr>
          <p:cNvPr id="5" name="Notes Placeholder 4"/>
          <p:cNvSpPr>
            <a:spLocks noGrp="1"/>
          </p:cNvSpPr>
          <p:nvPr>
            <p:ph type="body" sz="quarter" idx="3"/>
          </p:nvPr>
        </p:nvSpPr>
        <p:spPr>
          <a:xfrm>
            <a:off x="685800" y="4369793"/>
            <a:ext cx="5486400" cy="4139803"/>
          </a:xfrm>
          <a:prstGeom prst="rect">
            <a:avLst/>
          </a:prstGeom>
        </p:spPr>
        <p:txBody>
          <a:bodyPr vert="horz" lIns="91751" tIns="45876" rIns="91751" bIns="458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37989"/>
            <a:ext cx="2971800" cy="459978"/>
          </a:xfrm>
          <a:prstGeom prst="rect">
            <a:avLst/>
          </a:prstGeom>
        </p:spPr>
        <p:txBody>
          <a:bodyPr vert="horz" lIns="91751" tIns="45876" rIns="91751" bIns="4587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37989"/>
            <a:ext cx="2971800" cy="459978"/>
          </a:xfrm>
          <a:prstGeom prst="rect">
            <a:avLst/>
          </a:prstGeom>
        </p:spPr>
        <p:txBody>
          <a:bodyPr vert="horz" lIns="91751" tIns="45876" rIns="91751" bIns="45876" rtlCol="0" anchor="b"/>
          <a:lstStyle>
            <a:lvl1pPr algn="r">
              <a:defRPr sz="1200"/>
            </a:lvl1pPr>
          </a:lstStyle>
          <a:p>
            <a:fld id="{C4CA0B57-D801-495A-BAD1-9AA4CBECA09C}" type="slidenum">
              <a:rPr lang="en-US" smtClean="0"/>
              <a:pPr/>
              <a:t>‹#›</a:t>
            </a:fld>
            <a:endParaRPr lang="en-US"/>
          </a:p>
        </p:txBody>
      </p:sp>
    </p:spTree>
    <p:extLst>
      <p:ext uri="{BB962C8B-B14F-4D97-AF65-F5344CB8AC3E}">
        <p14:creationId xmlns:p14="http://schemas.microsoft.com/office/powerpoint/2010/main" val="172150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PowerPoint presentation is intended to assist States and Regions in putting on Pre-Proposal Workshops/Conference for the </a:t>
            </a:r>
            <a:r>
              <a:rPr lang="en-US" dirty="0"/>
              <a:t>National Interagency Hazardous Fuels Reduction Indefinite Deliveries-Indefinite Quantities Solicitation.</a:t>
            </a:r>
            <a:r>
              <a:rPr lang="en-US" baseline="0" dirty="0"/>
              <a:t>  Use of this PowerPoint is not mandatory and it can be modified to meet local needs.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the</a:t>
            </a:r>
            <a:r>
              <a:rPr lang="en-US" baseline="0" dirty="0"/>
              <a:t> current Department of Interior Hazardous Fuels Reduction Treatment Priorities.  These reaffirm and remain similar to the original National Fire Plan priorities.  The U.S. Forest Service within the Department of Agriculture has similar priorities.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Continuation of the DOI Hazardous Fuels Reduction Treatment Priorities.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third subject area of the workshop</a:t>
            </a:r>
            <a:r>
              <a:rPr lang="en-US" baseline="0" dirty="0"/>
              <a:t> and is intended to be covered by a Contracting Officer.  Contracting Officers may want to explain relationship between the Government, its representatives, and the contractor.  Also that the contractor is representing the U.S. Government in the work they carry out as part of this solicitation.</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History on the use of IDIQ contracts for hazardous</a:t>
            </a:r>
            <a:r>
              <a:rPr lang="en-US" baseline="0" dirty="0"/>
              <a:t> fuels reduction and expansion of this solicitation with several states in the east.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Background on use of IDIQ contracts.</a:t>
            </a:r>
          </a:p>
        </p:txBody>
      </p:sp>
      <p:sp>
        <p:nvSpPr>
          <p:cNvPr id="4" name="Slide Number Placeholder 3"/>
          <p:cNvSpPr>
            <a:spLocks noGrp="1"/>
          </p:cNvSpPr>
          <p:nvPr>
            <p:ph type="sldNum" sz="quarter" idx="10"/>
          </p:nvPr>
        </p:nvSpPr>
        <p:spPr/>
        <p:txBody>
          <a:bodyPr/>
          <a:lstStyle/>
          <a:p>
            <a:fld id="{C4CA0B57-D801-495A-BAD1-9AA4CBECA09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Benefits of using an</a:t>
            </a:r>
            <a:r>
              <a:rPr lang="en-US" baseline="0" dirty="0"/>
              <a:t> IDIQ Contract over conventional contracts.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discussion starts on page 3 and 5 of the Solicitation.  Bullets identified here should be highlighted</a:t>
            </a:r>
            <a:r>
              <a:rPr lang="en-US" baseline="0" dirty="0"/>
              <a:t> to prospective contractors.  Contractors can bid on all items, select items, or one item based on organization and past performance.  Although just because a contractor does not have past performance with an item, does not disqualify them from future work.  If there is no past performance, but contractor might be interested in an item of work, they should still submit a bid price.  Contractor will need to show how they will meet the needs of the requirement (i.e. plan on renting equipment and demonstrates that contractor has discussed rental options with equipment rental companies). </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Contractor</a:t>
            </a:r>
            <a:r>
              <a:rPr lang="en-US" baseline="0" dirty="0"/>
              <a:t> only desires to bid on one item (i.e. Contractor has several masticators and only desires to bid on Item 17 – Grinding).  Contractor would identify states which they wish to work.  Contractor would only need to address pertinent questions in technical proposal (i.e. would not need to address hand tools to be used).  </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Contractor would then provide maximum bid rates for all levels of Item 17.  Contractors need to keep in mind that this is the maximum bid price during the life of the contract (next three year).  This bid price can be reduced, but can never be increased.  Contractors need to factor in increases in labor cost, fuel, equipment.  There are no price adjustments for fuel. </a:t>
            </a:r>
            <a:r>
              <a:rPr lang="en-US" dirty="0"/>
              <a:t>Due to the multiple award nature of this acquisition, contractors may deem it appropriate to offer price reductions due to market conditions or other factors when competing for orders under this contract, however, unit prices in the basic contract may not be exceeded at any time.</a:t>
            </a:r>
          </a:p>
          <a:p>
            <a:r>
              <a:rPr lang="en-US" dirty="0"/>
              <a:t>The contractor may, at any time during the life of the contract, reduce the fixed unit price of item(s) included in the contract.  Any price reduction for the remainder of the life of the contract shall be incorporated into the contract by modification.  </a:t>
            </a:r>
          </a:p>
          <a:p>
            <a:r>
              <a:rPr lang="en-US" dirty="0"/>
              <a:t>The contractor may reduce the fixed unit price(s) of item(s) included in the contract on a one-time basis for a specific delivery order, for a set period of time for orders placed during that time, or in any other manner consistent with commercial practice.</a:t>
            </a:r>
          </a:p>
        </p:txBody>
      </p:sp>
      <p:sp>
        <p:nvSpPr>
          <p:cNvPr id="4" name="Slide Number Placeholder 3"/>
          <p:cNvSpPr>
            <a:spLocks noGrp="1"/>
          </p:cNvSpPr>
          <p:nvPr>
            <p:ph type="sldNum" sz="quarter" idx="10"/>
          </p:nvPr>
        </p:nvSpPr>
        <p:spPr/>
        <p:txBody>
          <a:bodyPr/>
          <a:lstStyle/>
          <a:p>
            <a:fld id="{C4CA0B57-D801-495A-BAD1-9AA4CBECA09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Continued discussion on task order process.</a:t>
            </a:r>
          </a:p>
        </p:txBody>
      </p:sp>
      <p:sp>
        <p:nvSpPr>
          <p:cNvPr id="4" name="Slide Number Placeholder 3"/>
          <p:cNvSpPr>
            <a:spLocks noGrp="1"/>
          </p:cNvSpPr>
          <p:nvPr>
            <p:ph type="sldNum" sz="quarter" idx="10"/>
          </p:nvPr>
        </p:nvSpPr>
        <p:spPr/>
        <p:txBody>
          <a:bodyPr/>
          <a:lstStyle/>
          <a:p>
            <a:fld id="{C4CA0B57-D801-495A-BAD1-9AA4CBECA09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solidFill>
                  <a:schemeClr val="bg1"/>
                </a:solidFill>
                <a:latin typeface="+mn-lt"/>
                <a:ea typeface="Times New Roman" pitchFamily="18" charset="0"/>
                <a:cs typeface="Arial" pitchFamily="34" charset="0"/>
              </a:rPr>
              <a:t>Local Fuels Program Lead or Fire Management Officer should conduct Welcome/Introductions.  Include those who are part of the agenda, other agency personnel, </a:t>
            </a:r>
            <a:r>
              <a:rPr lang="en-US" dirty="0">
                <a:effectLst>
                  <a:outerShdw blurRad="38100" dist="38100" dir="2700000" algn="tl">
                    <a:srgbClr val="000000">
                      <a:alpha val="43137"/>
                    </a:srgbClr>
                  </a:outerShdw>
                </a:effectLst>
                <a:latin typeface="+mn-lt"/>
                <a:cs typeface="Arial" pitchFamily="34" charset="0"/>
              </a:rPr>
              <a:t>State Procurement Technical Assistance Center representative (if present) and interested contractors.</a:t>
            </a:r>
            <a:endParaRPr lang="en-US" dirty="0">
              <a:solidFill>
                <a:schemeClr val="bg1"/>
              </a:solidFill>
              <a:latin typeface="+mn-lt"/>
              <a:cs typeface="Arial" pitchFamily="34" charset="0"/>
            </a:endParaRPr>
          </a:p>
          <a:p>
            <a:pPr defTabSz="917518">
              <a:defRPr/>
            </a:pPr>
            <a:endParaRPr lang="en-US" dirty="0">
              <a:solidFill>
                <a:schemeClr val="bg1"/>
              </a:solidFill>
              <a:latin typeface="+mn-lt"/>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Once a contractor has successfully made</a:t>
            </a:r>
            <a:r>
              <a:rPr lang="en-US" baseline="0" dirty="0"/>
              <a:t> it through the solicitation, they have the opportunity to bid on individual task orders with items of work that was awarded as a result of the technical proposal.  </a:t>
            </a:r>
            <a:r>
              <a:rPr lang="en-US" dirty="0"/>
              <a:t>Photo is of a field trip to the project associated</a:t>
            </a:r>
            <a:r>
              <a:rPr lang="en-US" baseline="0" dirty="0"/>
              <a:t> with the release of </a:t>
            </a:r>
            <a:r>
              <a:rPr lang="en-US" baseline="0"/>
              <a:t>a task order</a:t>
            </a:r>
            <a:r>
              <a:rPr lang="en-US"/>
              <a: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fourth subject area of the workshop and should be presented</a:t>
            </a:r>
            <a:r>
              <a:rPr lang="en-US" baseline="0" dirty="0"/>
              <a:t> by a fuels specialist or fire management office that is familiar with most of the items within the solicitation.  The contracting officer should be available if there are specific questions related to contracting.  It is recommended that participants in the workshop have a copy of the solicitation to look at while going through this section.</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13 of solicitation</a:t>
            </a:r>
            <a:r>
              <a:rPr lang="en-US" baseline="0" dirty="0"/>
              <a:t> under Description/Specifications/Work Statement.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Type of general work to be performed.</a:t>
            </a:r>
            <a:r>
              <a:rPr lang="en-US" baseline="0" dirty="0"/>
              <a:t>  </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is the Biomass Utilization clause in the solicitation.  Additional details on the Utilization of  Woody Biomass can be found at the end of the Item Descriptions on Page 46.  This solicitation does not allow for Stewardship Contracting Authority.</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Project boundaries are generally identifiable by changes in vegetation, roads, flagging, or through geographical information systems (GIS) data.  Project maps will be provided for all projects.  New under this contract is the ability of the government to provide boundaries through GIS data.  This is at the government’s option and contractor will need to provide Global Positioning System (GPS) capable of uploading shape files.</a:t>
            </a:r>
          </a:p>
        </p:txBody>
      </p:sp>
      <p:sp>
        <p:nvSpPr>
          <p:cNvPr id="4" name="Slide Number Placeholder 3"/>
          <p:cNvSpPr>
            <a:spLocks noGrp="1"/>
          </p:cNvSpPr>
          <p:nvPr>
            <p:ph type="sldNum" sz="quarter" idx="10"/>
          </p:nvPr>
        </p:nvSpPr>
        <p:spPr/>
        <p:txBody>
          <a:bodyPr/>
          <a:lstStyle/>
          <a:p>
            <a:fld id="{C4CA0B57-D801-495A-BAD1-9AA4CBECA09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not access adjustment factor included in this solicitation.  This was added to the last solicitation,</a:t>
            </a:r>
            <a:r>
              <a:rPr lang="en-US" baseline="0" dirty="0"/>
              <a:t> but became confusing.  For the initial solicitation bid price, project distance from government provided access point should be considered to be from zero to three miles.  Actual distance will be provided in the Task Order and contractors will need to factor into final bid price.</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Unique</a:t>
            </a:r>
            <a:r>
              <a:rPr lang="en-US" baseline="0" dirty="0"/>
              <a:t> features are items or areas that should not be disturbed when carrying out work under the solicitation.</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provision primarily is for the Prescribed Fire Modules</a:t>
            </a:r>
            <a:r>
              <a:rPr lang="en-US" baseline="0" dirty="0"/>
              <a:t> when a wildfire conversion occurs from a prescribed fire.  Includes discussion on supervision and Emergency </a:t>
            </a:r>
            <a:r>
              <a:rPr lang="en-US" baseline="0" dirty="0" err="1"/>
              <a:t>Firefigher</a:t>
            </a:r>
            <a:r>
              <a:rPr lang="en-US" baseline="0" dirty="0"/>
              <a:t> Pay Rates.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Liability</a:t>
            </a:r>
            <a:r>
              <a:rPr lang="en-US" baseline="0" dirty="0"/>
              <a:t> for operator starts and m</a:t>
            </a:r>
            <a:r>
              <a:rPr lang="en-US" dirty="0"/>
              <a:t>inimum fire prevention standards are covered under this discussion.</a:t>
            </a:r>
          </a:p>
        </p:txBody>
      </p:sp>
      <p:sp>
        <p:nvSpPr>
          <p:cNvPr id="4" name="Slide Number Placeholder 3"/>
          <p:cNvSpPr>
            <a:spLocks noGrp="1"/>
          </p:cNvSpPr>
          <p:nvPr>
            <p:ph type="sldNum" sz="quarter" idx="10"/>
          </p:nvPr>
        </p:nvSpPr>
        <p:spPr/>
        <p:txBody>
          <a:bodyPr/>
          <a:lstStyle/>
          <a:p>
            <a:fld id="{C4CA0B57-D801-495A-BAD1-9AA4CBECA09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only a suggested agenda and may be adjusted to meet local</a:t>
            </a:r>
            <a:r>
              <a:rPr lang="en-US" baseline="0" dirty="0"/>
              <a:t> needs.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Hazardous Fuels Reduction IDIQ Solicitation includes 29 individual items with a total of 180 levels.  The following slides and the solicitation provides general details on each item and level.  Details for each project are outlined in the Statement of Work for each Task Order.  Although you can bid on all items and levels for selected states, not all items will be ordered in every state.  It is unknown at this time how many Task Orders for the following items may occur within a state.  For individual workshops it might be useful to have a general knowledge of the type of work that has been ordered in the past.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Cutting down trees and</a:t>
            </a:r>
            <a:r>
              <a:rPr lang="en-US" baseline="0" dirty="0"/>
              <a:t> brush with the use of hand operated tools (i.e. chain saw).  No live limbs can be left on the stump of any cut stem.  Percent cover of total cover primarily determines levels with Levels 1-4 for forested stands and 5-8 for brush.</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Treatment may involve two chain saw cuts around the bole of each conifer tree or three horizontal cuts around hardwood trees.  Can include a 4 to 6-inch wide horizontal band around each tree such that the cambium is removed. Cuts need to be made below the lowest live limb.</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Cutting of down woody material created from vegetation treatments (i.e. harvest, thinning, or slashing) or created through natural processes (i.e. blow down, </a:t>
            </a:r>
            <a:r>
              <a:rPr lang="en-US" dirty="0" err="1"/>
              <a:t>wildland</a:t>
            </a:r>
            <a:r>
              <a:rPr lang="en-US" dirty="0"/>
              <a:t> fire). Top and side branches need to be free of the central stem so that the slash is reduced to 12 to 20 inches of the ground as designated by the task order.  Level of difficulty is based on tons of slash per acre and final height of slash.</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Selective Slashing/Thinning is similar to Item 1 Slashing, but in this treatment a specified amount of standing live vegetation is left standing.  Level of difficulty is based on the expected number of leave trees per acre to be treated and/or spacing between leave trees, or the relative amount of material to be slashed.</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Designated vegetation shall be pruned of live and dead limbs and branches to a designated height measured above ground level.  The designated height shall not exceed 12 feet above ground level, and will typically be designated to a height of from 6 to 12 feet.  Limbs shall be cut cleanly and flush (as close) to the bole of the tree as possible.  Material pruned shall be pulled back a minimum of 4 feet away from tree bole.  The level of difficulty is based on the expected number of trees per acre (TPA) requiring treatment.</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Hand Pile and Cover involves the</a:t>
            </a:r>
            <a:r>
              <a:rPr lang="en-US" baseline="0" dirty="0"/>
              <a:t> construction of piles and, if desired, covering of the piles.  </a:t>
            </a:r>
            <a:r>
              <a:rPr lang="en-US" dirty="0"/>
              <a:t>Level of difficulty for hand piling and covering is determined by the number of piles per acre expected based on the amount of slash on the unit.  The Government will designate which specification for size of material and spacing of piles with each task order.  In general all piles shall be constructed by laying limbs, stems, cut boles, and other slash in the pile so as to be triangular in shape, or as specified in task order.  Each pile shall include an area of small sized slash to provide “kindling” for prompt ignition and to aid in combustion of larger slash.  Maximum pile size shall be 10 feet in diameter by 8 feet in height, and minimum pile size shall be 7 feet in diameter by 5 feet in height at the time of final inspection.  Covering piles is at the option of the government and will be specified in the task order.  Cover material to be provided by contractor consisting of 4-mil polyethylene plastic or other material as specified in the task order.  Piles shall not be closer than 10 feet to reserved trees or 25 feet to a unit boundary.  Slash shall not be piled or placed on logs or stumps in roadways or drainage ditches or within channel bottoms or streams.</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Slashing,</a:t>
            </a:r>
            <a:r>
              <a:rPr lang="en-US" baseline="0" dirty="0"/>
              <a:t> Hand Pile, and Cover is a combination of Slashing (Item 1) and Hand Pile and Cover (Item 6).</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Fuel modification zones (FMZs) shall be created to reduce adverse wildfire effects, limit rate of spread, and/or to establish defensible areas for use during fire suppression activities. Flammable material shall be treated and removed from the surface, understory, and canopy.  Treatments required in this </a:t>
            </a:r>
            <a:r>
              <a:rPr lang="en-US" dirty="0" err="1"/>
              <a:t>subitem</a:t>
            </a:r>
            <a:r>
              <a:rPr lang="en-US" dirty="0"/>
              <a:t> include cutting of trees, slashing of shrubs and small vegetation, pruning of residual trees, and snag felling.  FMZs will normally be created in whole or portions of stands, along ridgelines, between separate stand and vegetative types, or adjacent to private property.   The level of difficulty for FMZs are based on percent cover of material to be treated. FMZ Construction is separated out by timber stands vs. woodland/</a:t>
            </a:r>
            <a:r>
              <a:rPr lang="en-US" dirty="0" err="1"/>
              <a:t>shrubland</a:t>
            </a:r>
            <a:r>
              <a:rPr lang="en-US" dirty="0"/>
              <a:t>.</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Fuel modification zones (FMZs) similar to Item 8 but for woodland/</a:t>
            </a:r>
            <a:r>
              <a:rPr lang="en-US" dirty="0" err="1"/>
              <a:t>shrublands</a:t>
            </a:r>
            <a:r>
              <a:rPr lang="en-US" dirty="0"/>
              <a:t>.</a:t>
            </a:r>
          </a:p>
        </p:txBody>
      </p:sp>
      <p:sp>
        <p:nvSpPr>
          <p:cNvPr id="4" name="Slide Number Placeholder 3"/>
          <p:cNvSpPr>
            <a:spLocks noGrp="1"/>
          </p:cNvSpPr>
          <p:nvPr>
            <p:ph type="sldNum" sz="quarter" idx="10"/>
          </p:nvPr>
        </p:nvSpPr>
        <p:spPr/>
        <p:txBody>
          <a:bodyPr/>
          <a:lstStyle/>
          <a:p>
            <a:fld id="{C4CA0B57-D801-495A-BAD1-9AA4CBECA09C}"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Solicitation L09PS00981 and the BLM</a:t>
            </a:r>
            <a:r>
              <a:rPr lang="en-US" baseline="0" dirty="0"/>
              <a:t> National Operations Center Contracting Officer have the final decision in all matters related to this solicitation.</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Treatment consists of hand cutting and mechanically piled materials with either a track or tire mounted swing.  Level is based on the crown closure and slope of the area to be treated.  Track or wheel mounted vehicle may be specified by task order.</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err="1"/>
              <a:t>Fireline</a:t>
            </a:r>
            <a:r>
              <a:rPr lang="en-US" dirty="0"/>
              <a:t> construction and maintenance includes dozer and hand </a:t>
            </a:r>
            <a:r>
              <a:rPr lang="en-US" dirty="0" err="1"/>
              <a:t>fireline</a:t>
            </a:r>
            <a:r>
              <a:rPr lang="en-US" dirty="0"/>
              <a:t>.  Hand </a:t>
            </a:r>
            <a:r>
              <a:rPr lang="en-US" dirty="0" err="1"/>
              <a:t>fireline</a:t>
            </a:r>
            <a:r>
              <a:rPr lang="en-US" dirty="0"/>
              <a:t> levels are based on existence of previous </a:t>
            </a:r>
            <a:r>
              <a:rPr lang="en-US" dirty="0" err="1"/>
              <a:t>fireline</a:t>
            </a:r>
            <a:r>
              <a:rPr lang="en-US" dirty="0"/>
              <a:t>, location in relationship to boundaries, and existence of slash.  </a:t>
            </a:r>
            <a:r>
              <a:rPr lang="en-US" dirty="0" err="1"/>
              <a:t>Firelines</a:t>
            </a:r>
            <a:r>
              <a:rPr lang="en-US" dirty="0"/>
              <a:t> are bare mineral soil eight feet wide for </a:t>
            </a:r>
            <a:r>
              <a:rPr lang="en-US" dirty="0" err="1"/>
              <a:t>handline</a:t>
            </a:r>
            <a:r>
              <a:rPr lang="en-US" dirty="0"/>
              <a:t> and dozer blade width for dozer line.  Both have an eight feet height requirement.</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Each tree/snag designated for pullback shall be cleared of all surface fuels, including litter, and aerial fuels from a 2-foot wide area, 8 feet in height, around the tree/snag.  Material greater than 3" diameter within the clearing zone shall be pulled/rolled at least 4 feet from the bole.  Levels are based upon number of trees per acre to be treated.</a:t>
            </a:r>
          </a:p>
        </p:txBody>
      </p:sp>
      <p:sp>
        <p:nvSpPr>
          <p:cNvPr id="4" name="Slide Number Placeholder 3"/>
          <p:cNvSpPr>
            <a:spLocks noGrp="1"/>
          </p:cNvSpPr>
          <p:nvPr>
            <p:ph type="sldNum" sz="quarter" idx="10"/>
          </p:nvPr>
        </p:nvSpPr>
        <p:spPr/>
        <p:txBody>
          <a:bodyPr/>
          <a:lstStyle/>
          <a:p>
            <a:fld id="{C4CA0B57-D801-495A-BAD1-9AA4CBECA09C}"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A variety of activities associated with prescribed fire are included under this item and include burn site preparation, ignition assistance, holding assistance, burned unit patrol, and mop-up of burned unit(s).   Prescribed Fire Modules include two, five, or 20 person crews, Type 6 or 4 engines, water delivery module, or water tender.  Various National Wildfire Coordinating Group (NWCG) qualifications apply along with special equipment requirements.  Prescribed Fire Modules are measured on a Daily Rate based on a 12 hour time period.  Additional time beyond the 12 hour day will be compensated by 20% of the base rate.  Time does not include travel to and from the project site.</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Related Services for Fuels Treatments includes a number of sub-items: Snag Felling, Tractor Operations, Lowboy Transport, Hauling Slash, Pile Relocation, and Air Curtain Burner.  Snag Felling and Tractor Operations are measured on an hourly basis, beginning upon arrival at the access point to the unit, excluding lunch breaks and travel time, and ending when work is completed.  Lowboy Transportation is per move. Hauling Slash is measured on tons per mile moved.  Relocation of Piles is per pile. Air Curtain Burner is a daily rate, including mobilization costs and under this item, the Air Curtain Burner maybe operated by government employee or representative.</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Air curtain burners are used in areas where smoke production is a concern as the burner provides for more efficient levels of combustion.  The Level of difficulty is based on the relative tonnage of the material to be incinerated and location and access to the slash material.</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Severing vegetation using a mechanical shear or saw followed by piling of the severed material.  Specific type of mechanized equipment (i.e. track mounted swing, wheel carriage) may be specified in the task order.  Pile location and size will be specified in the task order, but could be expected to range in size from 8 to 20 feet in height.  Level of difficulty is based on the crown closure and slope of the area to be mechanically severed and piled.</a:t>
            </a:r>
          </a:p>
        </p:txBody>
      </p:sp>
      <p:sp>
        <p:nvSpPr>
          <p:cNvPr id="4" name="Slide Number Placeholder 3"/>
          <p:cNvSpPr>
            <a:spLocks noGrp="1"/>
          </p:cNvSpPr>
          <p:nvPr>
            <p:ph type="sldNum" sz="quarter" idx="10"/>
          </p:nvPr>
        </p:nvSpPr>
        <p:spPr/>
        <p:txBody>
          <a:bodyPr/>
          <a:lstStyle/>
          <a:p>
            <a:fld id="{C4CA0B57-D801-495A-BAD1-9AA4CBECA09C}"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Grinding/shredding </a:t>
            </a:r>
            <a:r>
              <a:rPr lang="en-US" baseline="0" dirty="0"/>
              <a:t> involves the </a:t>
            </a:r>
            <a:r>
              <a:rPr lang="en-US" dirty="0"/>
              <a:t>mastication of material by a wheeled or tracked mounted vehicle equipment either hydraulic or PTO driven cutter head.   Minimum head lift height of 12.5’ is required to alter the vegetation type in accordance with a specified level of work , prescription, or as otherwise specified in task order.  Horizontal or vertical positioning of cutter head and tracked or wheeled equipment may be specified in task order. Level of difficulty is based on the total percent cover of material to be ground (chipped) and slope of the area to be treated by mechanical grinding on slopes below 46%.</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Mechanical piling of already down woody material by an excavator with a swing device or rake equipped dozer. Specific equipment requirements will be specified in the task order.  Level of difficulty is based on the unit density or amount of the material to be piled and slope.</a:t>
            </a:r>
          </a:p>
        </p:txBody>
      </p:sp>
      <p:sp>
        <p:nvSpPr>
          <p:cNvPr id="4" name="Slide Number Placeholder 3"/>
          <p:cNvSpPr>
            <a:spLocks noGrp="1"/>
          </p:cNvSpPr>
          <p:nvPr>
            <p:ph type="sldNum" sz="quarter" idx="10"/>
          </p:nvPr>
        </p:nvSpPr>
        <p:spPr/>
        <p:txBody>
          <a:bodyPr/>
          <a:lstStyle/>
          <a:p>
            <a:fld id="{C4CA0B57-D801-495A-BAD1-9AA4CBECA09C}"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Vegetative material to be dozer crushed by a tomahawk-equipped dozer or equivalent crushing device on slopes under 30%.  All live, standing vegetation, greater than 2 feet in height and 3 feet in length, but not over 6 inches DBH shall be completely severed with the stump height not to exceed 6 inches.  Level of difficulty is based on percent cover and slope.</a:t>
            </a:r>
          </a:p>
        </p:txBody>
      </p:sp>
      <p:sp>
        <p:nvSpPr>
          <p:cNvPr id="4" name="Slide Number Placeholder 3"/>
          <p:cNvSpPr>
            <a:spLocks noGrp="1"/>
          </p:cNvSpPr>
          <p:nvPr>
            <p:ph type="sldNum" sz="quarter" idx="10"/>
          </p:nvPr>
        </p:nvSpPr>
        <p:spPr/>
        <p:txBody>
          <a:bodyPr/>
          <a:lstStyle/>
          <a:p>
            <a:fld id="{C4CA0B57-D801-495A-BAD1-9AA4CBECA09C}"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respond to the </a:t>
            </a:r>
            <a:r>
              <a:rPr lang="en-US" dirty="0" err="1"/>
              <a:t>wildland</a:t>
            </a:r>
            <a:r>
              <a:rPr lang="en-US" dirty="0"/>
              <a:t> fires in 2000, the President requested, and the Secretaries of the Interior and Agriculture submitted, a September 8, 2000, report, </a:t>
            </a:r>
            <a:r>
              <a:rPr lang="en-US" i="1" dirty="0"/>
              <a:t>Managing the Impact of Wildfires on Communities and the Environment, A Report to the President In Response to the Wildfires of 2000. </a:t>
            </a:r>
            <a:r>
              <a:rPr lang="en-US" i="0" dirty="0"/>
              <a:t>This report, its accompanying budget request, Congressional direction for substantial new appropriations for </a:t>
            </a:r>
            <a:r>
              <a:rPr lang="en-US" i="0" dirty="0" err="1"/>
              <a:t>wildland</a:t>
            </a:r>
            <a:r>
              <a:rPr lang="en-US" i="0" dirty="0"/>
              <a:t> fire management for Fiscal Year 2001 and 2002, and resulting action plans and agency strategies have collectively become known as the National Fire Plan.  Funding and bipartisan</a:t>
            </a:r>
            <a:r>
              <a:rPr lang="en-US" i="0" baseline="0" dirty="0"/>
              <a:t> support for the National Fire Plan continue to this day with the fundamental direction provided by the plan serving as the basis for hazardous fuels reduction work.</a:t>
            </a:r>
            <a:endParaRPr lang="en-US" i="0"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Mechanical chipping of all slash and brush including any cut vegetation or existing natural (dead and down) woody debris. Level of difficulty based on percent cover and slope.  An hourly costs may be requested in task order under items or preparation for biomass utilization item.</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Thinning, Pruning, and Piling is a combination of Slashing (Item 1), Pruning (Item 2) and Hand Pile (Item 6).  The level of difficulty is based on the combination of the percent of total vegetation</a:t>
            </a:r>
            <a:r>
              <a:rPr lang="en-US" baseline="0" dirty="0"/>
              <a:t> </a:t>
            </a:r>
            <a:r>
              <a:rPr lang="en-US" dirty="0"/>
              <a:t>cover, number of trees per acre (TPA), and number of piles per acre.</a:t>
            </a:r>
          </a:p>
        </p:txBody>
      </p:sp>
      <p:sp>
        <p:nvSpPr>
          <p:cNvPr id="4" name="Slide Number Placeholder 3"/>
          <p:cNvSpPr>
            <a:spLocks noGrp="1"/>
          </p:cNvSpPr>
          <p:nvPr>
            <p:ph type="sldNum" sz="quarter" idx="10"/>
          </p:nvPr>
        </p:nvSpPr>
        <p:spPr/>
        <p:txBody>
          <a:bodyPr/>
          <a:lstStyle/>
          <a:p>
            <a:fld id="{C4CA0B57-D801-495A-BAD1-9AA4CBECA09C}"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Use mechanical cutting techniques to remove all vegetation by severing all trees and brush over 2 inches in diameter and scattering it.  Level of difficulty is based on number of stems per acre. </a:t>
            </a:r>
          </a:p>
        </p:txBody>
      </p:sp>
      <p:sp>
        <p:nvSpPr>
          <p:cNvPr id="4" name="Slide Number Placeholder 3"/>
          <p:cNvSpPr>
            <a:spLocks noGrp="1"/>
          </p:cNvSpPr>
          <p:nvPr>
            <p:ph type="sldNum" sz="quarter" idx="10"/>
          </p:nvPr>
        </p:nvSpPr>
        <p:spPr/>
        <p:txBody>
          <a:bodyPr/>
          <a:lstStyle/>
          <a:p>
            <a:fld id="{C4CA0B57-D801-495A-BAD1-9AA4CBECA09C}"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Chaining involves the use of two tractors (dozers) with</a:t>
            </a:r>
            <a:r>
              <a:rPr lang="en-US" baseline="0" dirty="0"/>
              <a:t> an anchor chain pulled between the two pieces of equipment to uproot living and dead vegetation.  </a:t>
            </a:r>
            <a:r>
              <a:rPr lang="en-US" dirty="0"/>
              <a:t>Two tractors shall operate as a unit with one on each end of the chain.  The tractors shall generally be operated parallel to each other, in an offset, or “J” pattern, although there may be occasions when a "see‑saw" type operation will be necessary.  Chains maybe 180-500 feet in length with weights ranging from 60-140+ pounds per link (a link = about 20”) with tractors of a draw bar horsepower specified in the task order sufficient to pull the chain effectively.  Task order to define type of chain supplied by the government (i.e. smooth or Ely Chain (Links with Railroad Iron cross bars welded to the links)).  Level of difficulty is based on the terrain considering percent slope, occurrence and amount of rock, and number of trees and snags per acre.</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The Dixie Harrow or equivalent is used to pull and/or sever brush out of the ground. Using a Dixie Harrow or equivalent involves pulling a 40-foot wide 12,000 lb. harrow with treatment typically done on the contour where possible to reduce or remove brush.  Level of difficulty is based on percent cover and slope.</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Mowing of perennial and annual grasses and/or brush by mechanical method.  Beating or chopping is also included of brushy vegetation ½ to 3 inches in diameter at the base and up to 3 feet in height.  Level of difficulty for mowing treatment is determined depth of grass or brush.</a:t>
            </a:r>
          </a:p>
        </p:txBody>
      </p:sp>
      <p:sp>
        <p:nvSpPr>
          <p:cNvPr id="4" name="Slide Number Placeholder 3"/>
          <p:cNvSpPr>
            <a:spLocks noGrp="1"/>
          </p:cNvSpPr>
          <p:nvPr>
            <p:ph type="sldNum" sz="quarter" idx="10"/>
          </p:nvPr>
        </p:nvSpPr>
        <p:spPr/>
        <p:txBody>
          <a:bodyPr/>
          <a:lstStyle/>
          <a:p>
            <a:fld id="{C4CA0B57-D801-495A-BAD1-9AA4CBECA09C}"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Removal of tree/stump by mechanical means, utilizing dozer with root knife attachment, backhoe/</a:t>
            </a:r>
            <a:r>
              <a:rPr lang="en-US" dirty="0" err="1"/>
              <a:t>trackhoe</a:t>
            </a:r>
            <a:r>
              <a:rPr lang="en-US" dirty="0"/>
              <a:t> utilizing hoe, or any other tracked or rubber tired equipment.  The level of difficulty and equipment requirements for grubbing/root knife are determined by tree density measured as stems per acre.</a:t>
            </a:r>
          </a:p>
        </p:txBody>
      </p:sp>
      <p:sp>
        <p:nvSpPr>
          <p:cNvPr id="4" name="Slide Number Placeholder 3"/>
          <p:cNvSpPr>
            <a:spLocks noGrp="1"/>
          </p:cNvSpPr>
          <p:nvPr>
            <p:ph type="sldNum" sz="quarter" idx="10"/>
          </p:nvPr>
        </p:nvSpPr>
        <p:spPr/>
        <p:txBody>
          <a:bodyPr/>
          <a:lstStyle/>
          <a:p>
            <a:fld id="{C4CA0B57-D801-495A-BAD1-9AA4CBECA09C}"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Mechanical cutting techniques (such as hydro axe, feller </a:t>
            </a:r>
            <a:r>
              <a:rPr lang="en-US" dirty="0" err="1"/>
              <a:t>buncher</a:t>
            </a:r>
            <a:r>
              <a:rPr lang="en-US" dirty="0"/>
              <a:t>, etc.) to remove vegetation. Level of difficulty for partial cutting is based on percent cover and the expected number of leave trees per acre to be treated and/or spacing between leave trees.</a:t>
            </a:r>
          </a:p>
          <a:p>
            <a:pPr defTabSz="917518">
              <a:defRPr/>
            </a:pP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Spot application of herbicide involves cutting and painting stumps or spot spraying for basal bark/foliar application.  Level of difficulty is based on the expected number of trees or clumps per acre to be treated with herbicide, and whether the treatment is cut stump or basal bark application.  Cut stump application will require cutting a stem and painting the end of the stump with the herbicide specified in the task order.  Basal bark/foliar application will require spraying the basal bark area of the targeted tree or shrub with a backpack pump or four-wheeler mounted sprayer.  The government will provide the herbicide required for the treatment.  The contractor must meet the required State Pesticide Application certification requirements and present documentation when bidding on tasks. </a:t>
            </a:r>
          </a:p>
        </p:txBody>
      </p:sp>
      <p:sp>
        <p:nvSpPr>
          <p:cNvPr id="4" name="Slide Number Placeholder 3"/>
          <p:cNvSpPr>
            <a:spLocks noGrp="1"/>
          </p:cNvSpPr>
          <p:nvPr>
            <p:ph type="sldNum" sz="quarter" idx="10"/>
          </p:nvPr>
        </p:nvSpPr>
        <p:spPr/>
        <p:txBody>
          <a:bodyPr/>
          <a:lstStyle/>
          <a:p>
            <a:fld id="{C4CA0B57-D801-495A-BAD1-9AA4CBECA09C}"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518">
              <a:defRPr/>
            </a:pPr>
            <a:r>
              <a:rPr lang="en-US" dirty="0"/>
              <a:t>Broadcast ground application of herbicide level of difficulty is based on the number of acres to be treated and number of treatments.  A second application will only be done if further control is required.  Specific application techniques, season of application, herbicide formulations and species to be sprayed will be outlined in the task order.  The government will provide the herbicide required for the treatment.  The contractor must meet the required State Pesticide Application certification/license requirements and present documentation when bidding on tasks.</a:t>
            </a:r>
          </a:p>
        </p:txBody>
      </p:sp>
      <p:sp>
        <p:nvSpPr>
          <p:cNvPr id="4" name="Slide Number Placeholder 3"/>
          <p:cNvSpPr>
            <a:spLocks noGrp="1"/>
          </p:cNvSpPr>
          <p:nvPr>
            <p:ph type="sldNum" sz="quarter" idx="10"/>
          </p:nvPr>
        </p:nvSpPr>
        <p:spPr/>
        <p:txBody>
          <a:bodyPr/>
          <a:lstStyle/>
          <a:p>
            <a:fld id="{C4CA0B57-D801-495A-BAD1-9AA4CBECA09C}"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10-Year Comprehensive Strategy as part of the National Fire Plan has four goals.  Three of these National Fire Plan goals are directly and indirectly related to this Hazardous Fuels Reduction IDIQ Solicitation.  The first goal of Improve Prevention and Suppression is not covering in this solicitation.</a:t>
            </a:r>
          </a:p>
        </p:txBody>
      </p:sp>
      <p:sp>
        <p:nvSpPr>
          <p:cNvPr id="4" name="Slide Number Placeholder 3"/>
          <p:cNvSpPr>
            <a:spLocks noGrp="1"/>
          </p:cNvSpPr>
          <p:nvPr>
            <p:ph type="sldNum" sz="quarter" idx="10"/>
          </p:nvPr>
        </p:nvSpPr>
        <p:spPr/>
        <p:txBody>
          <a:bodyPr/>
          <a:lstStyle/>
          <a:p>
            <a:fld id="{C4CA0B57-D801-495A-BAD1-9AA4CBECA09C}"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following section goes through the steps required in preparing a solicitation.</a:t>
            </a:r>
          </a:p>
        </p:txBody>
      </p:sp>
      <p:sp>
        <p:nvSpPr>
          <p:cNvPr id="4" name="Slide Number Placeholder 3"/>
          <p:cNvSpPr>
            <a:spLocks noGrp="1"/>
          </p:cNvSpPr>
          <p:nvPr>
            <p:ph type="sldNum" sz="quarter" idx="10"/>
          </p:nvPr>
        </p:nvSpPr>
        <p:spPr/>
        <p:txBody>
          <a:bodyPr/>
          <a:lstStyle/>
          <a:p>
            <a:fld id="{C4CA0B57-D801-495A-BAD1-9AA4CBECA09C}"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Contractors must be registered</a:t>
            </a:r>
            <a:r>
              <a:rPr lang="en-US" baseline="0" dirty="0"/>
              <a:t> in CCR and have DUNS number.</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section is taken from pages 2 and 3 of the solicitation.</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Complete </a:t>
            </a:r>
            <a:r>
              <a:rPr lang="en-US" baseline="0" dirty="0"/>
              <a:t>pages 5 through 12 of the solicitation.</a:t>
            </a:r>
            <a:endParaRPr lang="en-US" dirty="0"/>
          </a:p>
          <a:p>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Section </a:t>
            </a:r>
            <a:r>
              <a:rPr lang="en-US" sz="1200" kern="1200" dirty="0">
                <a:solidFill>
                  <a:schemeClr val="tx1"/>
                </a:solidFill>
                <a:latin typeface="+mn-lt"/>
                <a:ea typeface="+mn-ea"/>
                <a:cs typeface="+mn-cs"/>
              </a:rPr>
              <a:t>52.212-02 EVALUATION – COMMERCIAL ITEMS is found on pages 62 and 63 of the solicitation.</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Emphasis that proposals</a:t>
            </a:r>
            <a:r>
              <a:rPr lang="en-US" baseline="0" dirty="0"/>
              <a:t> must be RECEIVED by the National COR in Denver on 26 October 2009.  Contractors should account for time for mail service delivery.</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is a performance based solicitation with technical, past performance, and price being factors considered in the award.</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of these areas</a:t>
            </a:r>
            <a:r>
              <a:rPr lang="en-US" baseline="0" dirty="0"/>
              <a:t> are included in the technical review and will be covered in more detail in the following slides.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Resumes should be no more than</a:t>
            </a:r>
            <a:r>
              <a:rPr lang="en-US" baseline="0" dirty="0"/>
              <a:t> one page for the contract manager and superintendent with numbers provided for other full and part time employees.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Prescribed Fire</a:t>
            </a:r>
            <a:r>
              <a:rPr lang="en-US" baseline="0" dirty="0"/>
              <a:t> Modules have additional NWCG fire qualification requirements.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goal is the underling guiding principle</a:t>
            </a:r>
            <a:r>
              <a:rPr lang="en-US" baseline="0" dirty="0"/>
              <a:t> </a:t>
            </a:r>
            <a:r>
              <a:rPr lang="en-US" dirty="0"/>
              <a:t>of the 10-Year Comprehensive Strategy related to the majority</a:t>
            </a:r>
            <a:r>
              <a:rPr lang="en-US" baseline="0" dirty="0"/>
              <a:t> of the hazardous fuels reduction activities covered under this contract.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Contractor</a:t>
            </a:r>
            <a:r>
              <a:rPr lang="en-US" baseline="0" dirty="0"/>
              <a:t> only desires to bid on one or several item (i.e. Contractor has several masticators and only desires to bid on Item 17 – Grinding). Contractor would only need to address pertinent questions in technical proposal (i.e. would not need to address hand tools to be used).  </a:t>
            </a:r>
            <a:endParaRPr lang="en-US" dirty="0"/>
          </a:p>
          <a:p>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Increase local capacity has an economic element with contracting to local interests and bringing funding into the local economy is a significant consideration under the 10-Year Comprehensive Strategy.   This element provides an opportunity to show how contractor will fulfill this </a:t>
            </a:r>
            <a:r>
              <a:rPr lang="en-US" baseline="0" dirty="0" err="1"/>
              <a:t>concarn</a:t>
            </a:r>
            <a:r>
              <a:rPr lang="en-US" baseline="0" dirty="0"/>
              <a: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Past performance is an important element when</a:t>
            </a:r>
            <a:r>
              <a:rPr lang="en-US" baseline="0" dirty="0"/>
              <a:t> reviewing a potential contractor.</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strongly</a:t>
            </a:r>
            <a:r>
              <a:rPr lang="en-US" baseline="0" dirty="0"/>
              <a:t> recommended to have a local PTAC representative at your workshop.  If unavailable, contact information would be good to provide.</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74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times line items from</a:t>
            </a:r>
            <a:r>
              <a:rPr lang="en-US" baseline="0" dirty="0"/>
              <a:t> the contract are ordered for rehabilitation and restoration activities.  For rehabilitation following a wildfire event chaining with bulldozers to prepare seedbed and cover seed may be employed.  Many times restoration is the objective of our fuels treatments or intended to compliment our fuels treatments (i.e. seeding before or after </a:t>
            </a:r>
            <a:r>
              <a:rPr lang="en-US" baseline="0" dirty="0" err="1"/>
              <a:t>bullhog</a:t>
            </a:r>
            <a:r>
              <a:rPr lang="en-US" baseline="0" dirty="0"/>
              <a:t> treatments).</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Two elements within this goal are</a:t>
            </a:r>
            <a:r>
              <a:rPr lang="en-US" baseline="0" dirty="0"/>
              <a:t> considered in the Hazardous Fuels Reduction IDIQ Contract.  Increase local capacity has an economic element with contracting to local interests and bringing funding into the local economy being a significant consideration under the 10-Year Comprehensive Strategy.  This contract allows for the utilization of biomass if product is available and it is to the advantage of the government to provide for such biomass.  Stewardship contracting authority is not part of this contract.</a:t>
            </a:r>
            <a:endParaRPr lang="en-US" dirty="0"/>
          </a:p>
        </p:txBody>
      </p:sp>
      <p:sp>
        <p:nvSpPr>
          <p:cNvPr id="4" name="Slide Number Placeholder 3"/>
          <p:cNvSpPr>
            <a:spLocks noGrp="1"/>
          </p:cNvSpPr>
          <p:nvPr>
            <p:ph type="sldNum" sz="quarter" idx="10"/>
          </p:nvPr>
        </p:nvSpPr>
        <p:spPr/>
        <p:txBody>
          <a:bodyPr/>
          <a:lstStyle/>
          <a:p>
            <a:fld id="{C4CA0B57-D801-495A-BAD1-9AA4CBECA09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NorEast1.jpg"/>
          <p:cNvPicPr>
            <a:picLocks noChangeAspect="1"/>
          </p:cNvPicPr>
          <p:nvPr userDrawn="1"/>
        </p:nvPicPr>
        <p:blipFill>
          <a:blip r:embed="rId2" cstate="print"/>
          <a:stretch>
            <a:fillRect/>
          </a:stretch>
        </p:blipFill>
        <p:spPr>
          <a:xfrm>
            <a:off x="0" y="908304"/>
            <a:ext cx="1719072" cy="2292096"/>
          </a:xfrm>
          <a:prstGeom prst="rect">
            <a:avLst/>
          </a:prstGeom>
        </p:spPr>
      </p:pic>
      <p:pic>
        <p:nvPicPr>
          <p:cNvPr id="9" name="Picture 8" descr="DSC00414.JPG"/>
          <p:cNvPicPr>
            <a:picLocks noChangeAspect="1"/>
          </p:cNvPicPr>
          <p:nvPr userDrawn="1"/>
        </p:nvPicPr>
        <p:blipFill>
          <a:blip r:embed="rId3" cstate="print"/>
          <a:stretch>
            <a:fillRect/>
          </a:stretch>
        </p:blipFill>
        <p:spPr>
          <a:xfrm rot="16200000">
            <a:off x="-286511" y="3938016"/>
            <a:ext cx="2292096" cy="1719072"/>
          </a:xfrm>
          <a:prstGeom prst="rect">
            <a:avLst/>
          </a:prstGeom>
        </p:spPr>
      </p:pic>
      <p:sp>
        <p:nvSpPr>
          <p:cNvPr id="2" name="Title 1"/>
          <p:cNvSpPr>
            <a:spLocks noGrp="1"/>
          </p:cNvSpPr>
          <p:nvPr>
            <p:ph type="ctrTitle"/>
          </p:nvPr>
        </p:nvSpPr>
        <p:spPr>
          <a:xfrm>
            <a:off x="2209800" y="2130425"/>
            <a:ext cx="6248400" cy="1470025"/>
          </a:xfrm>
        </p:spPr>
        <p:txBody>
          <a:bodyPr/>
          <a:lstStyle>
            <a:lvl1pPr>
              <a:defRPr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Black" panose="02000000000000000000" pitchFamily="2" charset="0"/>
                <a:ea typeface="Roboto Black"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2209800" y="3886200"/>
            <a:ext cx="6400800" cy="1752600"/>
          </a:xfrm>
        </p:spPr>
        <p:txBody>
          <a:bodyPr/>
          <a:lstStyle>
            <a:lvl1pPr marL="0" indent="0" algn="ctr">
              <a:buNone/>
              <a:defRPr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AB7AC71-2EE2-4B5E-B125-B86B5D1B7E46}"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854BA-6FCF-43D9-8B9B-68E11A88BF0F}" type="slidenum">
              <a:rPr lang="en-US" smtClean="0"/>
              <a:pPr/>
              <a:t>‹#›</a:t>
            </a:fld>
            <a:endParaRPr lang="en-US"/>
          </a:p>
        </p:txBody>
      </p:sp>
      <p:pic>
        <p:nvPicPr>
          <p:cNvPr id="7" name="Picture 6" descr="DSCN2700.JPG"/>
          <p:cNvPicPr>
            <a:picLocks noChangeAspect="1"/>
          </p:cNvPicPr>
          <p:nvPr userDrawn="1"/>
        </p:nvPicPr>
        <p:blipFill>
          <a:blip r:embed="rId4" cstate="print"/>
          <a:stretch>
            <a:fillRect/>
          </a:stretch>
        </p:blipFill>
        <p:spPr>
          <a:xfrm>
            <a:off x="0" y="5568696"/>
            <a:ext cx="1719072" cy="1289304"/>
          </a:xfrm>
          <a:prstGeom prst="rect">
            <a:avLst/>
          </a:prstGeom>
        </p:spPr>
      </p:pic>
      <p:pic>
        <p:nvPicPr>
          <p:cNvPr id="8" name="Picture 7" descr="DSCN1278.JPG"/>
          <p:cNvPicPr>
            <a:picLocks noChangeAspect="1"/>
          </p:cNvPicPr>
          <p:nvPr userDrawn="1"/>
        </p:nvPicPr>
        <p:blipFill>
          <a:blip r:embed="rId5" cstate="print"/>
          <a:stretch>
            <a:fillRect/>
          </a:stretch>
        </p:blipFill>
        <p:spPr>
          <a:xfrm>
            <a:off x="0" y="0"/>
            <a:ext cx="1719072" cy="1289304"/>
          </a:xfrm>
          <a:prstGeom prst="rect">
            <a:avLst/>
          </a:prstGeom>
        </p:spPr>
      </p:pic>
      <p:pic>
        <p:nvPicPr>
          <p:cNvPr id="10" name="Picture 9" descr="Cruncher 04 Stuart - 1.JPG"/>
          <p:cNvPicPr>
            <a:picLocks noChangeAspect="1"/>
          </p:cNvPicPr>
          <p:nvPr userDrawn="1"/>
        </p:nvPicPr>
        <p:blipFill>
          <a:blip r:embed="rId6" cstate="print"/>
          <a:stretch>
            <a:fillRect/>
          </a:stretch>
        </p:blipFill>
        <p:spPr>
          <a:xfrm>
            <a:off x="0" y="2667000"/>
            <a:ext cx="1719072" cy="12893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7AC71-2EE2-4B5E-B125-B86B5D1B7E46}"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7AC71-2EE2-4B5E-B125-B86B5D1B7E46}"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C9DFE3-C3EB-4B77-A26C-9F45CDF7A574}"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9DFE3-C3EB-4B77-A26C-9F45CDF7A574}"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C9DFE3-C3EB-4B77-A26C-9F45CDF7A574}"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C9DFE3-C3EB-4B77-A26C-9F45CDF7A574}"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C9DFE3-C3EB-4B77-A26C-9F45CDF7A574}" type="datetimeFigureOut">
              <a:rPr lang="en-US" smtClean="0"/>
              <a:pPr/>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C9DFE3-C3EB-4B77-A26C-9F45CDF7A574}" type="datetimeFigureOut">
              <a:rPr lang="en-US" smtClean="0"/>
              <a:pPr/>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9DFE3-C3EB-4B77-A26C-9F45CDF7A574}" type="datetimeFigureOut">
              <a:rPr lang="en-US" smtClean="0"/>
              <a:pPr/>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9DFE3-C3EB-4B77-A26C-9F45CDF7A574}"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spcAft>
                <a:spcPts val="1200"/>
              </a:spcAft>
              <a:defRPr sz="2400">
                <a:effectLst/>
                <a:latin typeface="Roboto Light" panose="02000000000000000000" pitchFamily="2" charset="0"/>
                <a:ea typeface="Roboto Light" panose="02000000000000000000" pitchFamily="2" charset="0"/>
              </a:defRPr>
            </a:lvl1pPr>
            <a:lvl2pPr>
              <a:spcAft>
                <a:spcPts val="1200"/>
              </a:spcAft>
              <a:defRPr sz="2000">
                <a:effectLst/>
                <a:latin typeface="Roboto Light" panose="02000000000000000000" pitchFamily="2" charset="0"/>
                <a:ea typeface="Roboto Light" panose="02000000000000000000" pitchFamily="2" charset="0"/>
              </a:defRPr>
            </a:lvl2pPr>
            <a:lvl3pPr>
              <a:spcAft>
                <a:spcPts val="1200"/>
              </a:spcAft>
              <a:defRPr sz="1800">
                <a:effectLst/>
                <a:latin typeface="Roboto Light" panose="02000000000000000000" pitchFamily="2" charset="0"/>
                <a:ea typeface="Roboto Light" panose="02000000000000000000" pitchFamily="2" charset="0"/>
              </a:defRPr>
            </a:lvl3pPr>
            <a:lvl4pPr>
              <a:spcAft>
                <a:spcPts val="1200"/>
              </a:spcAft>
              <a:defRPr sz="1600">
                <a:effectLst/>
                <a:latin typeface="Roboto Light" panose="02000000000000000000" pitchFamily="2" charset="0"/>
                <a:ea typeface="Roboto Light" panose="02000000000000000000" pitchFamily="2" charset="0"/>
              </a:defRPr>
            </a:lvl4pPr>
            <a:lvl5pPr>
              <a:spcAft>
                <a:spcPts val="1200"/>
              </a:spcAft>
              <a:defRPr sz="1600">
                <a:effectLst/>
                <a:latin typeface="Roboto Light" panose="02000000000000000000" pitchFamily="2" charset="0"/>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AB7AC71-2EE2-4B5E-B125-B86B5D1B7E46}"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9DFE3-C3EB-4B77-A26C-9F45CDF7A574}"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9DFE3-C3EB-4B77-A26C-9F45CDF7A574}"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9DFE3-C3EB-4B77-A26C-9F45CDF7A574}"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F275C-568E-4D2B-955C-894684BF98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7AC71-2EE2-4B5E-B125-B86B5D1B7E46}"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B7AC71-2EE2-4B5E-B125-B86B5D1B7E46}"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B7AC71-2EE2-4B5E-B125-B86B5D1B7E46}" type="datetimeFigureOut">
              <a:rPr lang="en-US" smtClean="0"/>
              <a:pPr/>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B7AC71-2EE2-4B5E-B125-B86B5D1B7E46}" type="datetimeFigureOut">
              <a:rPr lang="en-US" smtClean="0"/>
              <a:pPr/>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7AC71-2EE2-4B5E-B125-B86B5D1B7E46}" type="datetimeFigureOut">
              <a:rPr lang="en-US" smtClean="0"/>
              <a:pPr/>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7AC71-2EE2-4B5E-B125-B86B5D1B7E46}"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B7AC71-2EE2-4B5E-B125-B86B5D1B7E46}"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854BA-6FCF-43D9-8B9B-68E11A88BF0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 name="Picture 9" descr="DSC00414.JPG"/>
          <p:cNvPicPr>
            <a:picLocks noChangeAspect="1"/>
          </p:cNvPicPr>
          <p:nvPr userDrawn="1"/>
        </p:nvPicPr>
        <p:blipFill>
          <a:blip r:embed="rId13" cstate="print"/>
          <a:stretch>
            <a:fillRect/>
          </a:stretch>
        </p:blipFill>
        <p:spPr>
          <a:xfrm rot="16200000">
            <a:off x="-286512" y="3938016"/>
            <a:ext cx="2292096" cy="1719072"/>
          </a:xfrm>
          <a:prstGeom prst="rect">
            <a:avLst/>
          </a:prstGeom>
        </p:spPr>
      </p:pic>
      <p:sp>
        <p:nvSpPr>
          <p:cNvPr id="2" name="Title Placeholder 1"/>
          <p:cNvSpPr>
            <a:spLocks noGrp="1"/>
          </p:cNvSpPr>
          <p:nvPr>
            <p:ph type="title"/>
          </p:nvPr>
        </p:nvSpPr>
        <p:spPr>
          <a:xfrm>
            <a:off x="1828800" y="274638"/>
            <a:ext cx="716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828800" y="1600200"/>
            <a:ext cx="716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7AC71-2EE2-4B5E-B125-B86B5D1B7E46}" type="datetimeFigureOut">
              <a:rPr lang="en-US" smtClean="0"/>
              <a:pPr/>
              <a:t>8/26/2021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854BA-6FCF-43D9-8B9B-68E11A88BF0F}" type="slidenum">
              <a:rPr lang="en-US" smtClean="0"/>
              <a:pPr/>
              <a:t>‹#›</a:t>
            </a:fld>
            <a:endParaRPr lang="en-US"/>
          </a:p>
        </p:txBody>
      </p:sp>
      <p:pic>
        <p:nvPicPr>
          <p:cNvPr id="7" name="Picture 6" descr="NorEast1.jpg"/>
          <p:cNvPicPr>
            <a:picLocks noChangeAspect="1"/>
          </p:cNvPicPr>
          <p:nvPr userDrawn="1"/>
        </p:nvPicPr>
        <p:blipFill>
          <a:blip r:embed="rId14" cstate="print"/>
          <a:stretch>
            <a:fillRect/>
          </a:stretch>
        </p:blipFill>
        <p:spPr>
          <a:xfrm>
            <a:off x="0" y="984504"/>
            <a:ext cx="1719072" cy="2292096"/>
          </a:xfrm>
          <a:prstGeom prst="rect">
            <a:avLst/>
          </a:prstGeom>
        </p:spPr>
      </p:pic>
      <p:pic>
        <p:nvPicPr>
          <p:cNvPr id="8" name="Picture 7" descr="DSCN1278.JPG"/>
          <p:cNvPicPr>
            <a:picLocks noChangeAspect="1"/>
          </p:cNvPicPr>
          <p:nvPr userDrawn="1"/>
        </p:nvPicPr>
        <p:blipFill>
          <a:blip r:embed="rId15" cstate="print"/>
          <a:stretch>
            <a:fillRect/>
          </a:stretch>
        </p:blipFill>
        <p:spPr>
          <a:xfrm>
            <a:off x="0" y="0"/>
            <a:ext cx="1719072" cy="1289304"/>
          </a:xfrm>
          <a:prstGeom prst="rect">
            <a:avLst/>
          </a:prstGeom>
        </p:spPr>
      </p:pic>
      <p:pic>
        <p:nvPicPr>
          <p:cNvPr id="9" name="Picture 8" descr="Cruncher 04 Stuart - 1.JPG"/>
          <p:cNvPicPr>
            <a:picLocks noChangeAspect="1"/>
          </p:cNvPicPr>
          <p:nvPr userDrawn="1"/>
        </p:nvPicPr>
        <p:blipFill>
          <a:blip r:embed="rId16" cstate="print"/>
          <a:stretch>
            <a:fillRect/>
          </a:stretch>
        </p:blipFill>
        <p:spPr>
          <a:xfrm>
            <a:off x="0" y="2673096"/>
            <a:ext cx="1719072" cy="1289304"/>
          </a:xfrm>
          <a:prstGeom prst="rect">
            <a:avLst/>
          </a:prstGeom>
        </p:spPr>
      </p:pic>
      <p:pic>
        <p:nvPicPr>
          <p:cNvPr id="11" name="Picture 10" descr="DSCN2700.JPG"/>
          <p:cNvPicPr>
            <a:picLocks noChangeAspect="1"/>
          </p:cNvPicPr>
          <p:nvPr userDrawn="1"/>
        </p:nvPicPr>
        <p:blipFill>
          <a:blip r:embed="rId17" cstate="print"/>
          <a:stretch>
            <a:fillRect/>
          </a:stretch>
        </p:blipFill>
        <p:spPr>
          <a:xfrm>
            <a:off x="0" y="5568696"/>
            <a:ext cx="1719072" cy="1289304"/>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cs typeface="+mj-cs"/>
        </a:defRPr>
      </a:lvl1pPr>
    </p:titleStyle>
    <p:bodyStyle>
      <a:lvl1pPr marL="342900" indent="-342900" algn="l" defTabSz="914400" rtl="0" eaLnBrk="1" latinLnBrk="0" hangingPunct="1">
        <a:spcBef>
          <a:spcPct val="20000"/>
        </a:spcBef>
        <a:buFont typeface="Arial" pitchFamily="34" charset="0"/>
        <a:buChar char="•"/>
        <a:defRPr sz="28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4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cs typeface="+mn-cs"/>
        </a:defRPr>
      </a:lvl2pPr>
      <a:lvl3pPr marL="1143000" indent="-228600" algn="l" defTabSz="914400" rtl="0" eaLnBrk="1" latinLnBrk="0" hangingPunct="1">
        <a:spcBef>
          <a:spcPct val="20000"/>
        </a:spcBef>
        <a:buFont typeface="Arial" pitchFamily="34" charset="0"/>
        <a:buChar char="•"/>
        <a:defRPr sz="2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cs typeface="+mn-cs"/>
        </a:defRPr>
      </a:lvl3pPr>
      <a:lvl4pPr marL="1600200" indent="-228600" algn="l" defTabSz="914400" rtl="0" eaLnBrk="1" latinLnBrk="0" hangingPunct="1">
        <a:spcBef>
          <a:spcPct val="20000"/>
        </a:spcBef>
        <a:buFont typeface="Arial" pitchFamily="34" charset="0"/>
        <a:buChar char="–"/>
        <a:defRPr sz="18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cs typeface="+mn-cs"/>
        </a:defRPr>
      </a:lvl4pPr>
      <a:lvl5pPr marL="2057400" indent="-228600" algn="l" defTabSz="914400" rtl="0" eaLnBrk="1" latinLnBrk="0" hangingPunct="1">
        <a:spcBef>
          <a:spcPct val="20000"/>
        </a:spcBef>
        <a:buFont typeface="Arial" pitchFamily="34" charset="0"/>
        <a:buChar char="»"/>
        <a:defRPr sz="18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anose="02000000000000000000" pitchFamily="2" charset="0"/>
          <a:ea typeface="Roboto" panose="02000000000000000000"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9DFE3-C3EB-4B77-A26C-9F45CDF7A574}" type="datetimeFigureOut">
              <a:rPr lang="en-US" smtClean="0"/>
              <a:pPr/>
              <a:t>8/26/2021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F275C-568E-4D2B-955C-894684BF98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ildlife.utah.gov/gbrc/brushbeater.ht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hyperlink" Target="http://www.ccr.gov/"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dnb.com/"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dla.mil/db/procurem.htm"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806575"/>
            <a:ext cx="6553200" cy="1470025"/>
          </a:xfrm>
        </p:spPr>
        <p:txBody>
          <a:bodyPr>
            <a:normAutofit fontScale="90000"/>
          </a:bodyPr>
          <a:lstStyle/>
          <a:p>
            <a:r>
              <a:rPr lang="en-US"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National Interagency Hazardous Fuels Reduction Indefinite Deliveries-Indefinite Quantities Solicitation</a:t>
            </a:r>
          </a:p>
        </p:txBody>
      </p:sp>
      <p:sp>
        <p:nvSpPr>
          <p:cNvPr id="3" name="Subtitle 2"/>
          <p:cNvSpPr>
            <a:spLocks noGrp="1"/>
          </p:cNvSpPr>
          <p:nvPr>
            <p:ph type="subTitle" idx="1"/>
          </p:nvPr>
        </p:nvSpPr>
        <p:spPr>
          <a:xfrm>
            <a:off x="2209800" y="5181600"/>
            <a:ext cx="6400800" cy="1752600"/>
          </a:xfrm>
        </p:spPr>
        <p:txBody>
          <a:bodyPr/>
          <a:lstStyle/>
          <a:p>
            <a:r>
              <a:rPr lang="en-US" dirty="0"/>
              <a:t>Pre-Proposal Workshop</a:t>
            </a:r>
          </a:p>
        </p:txBody>
      </p:sp>
      <p:cxnSp>
        <p:nvCxnSpPr>
          <p:cNvPr id="5" name="Elbow Connector 4"/>
          <p:cNvCxnSpPr/>
          <p:nvPr/>
        </p:nvCxnSpPr>
        <p:spPr>
          <a:xfrm>
            <a:off x="4648200" y="2819400"/>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DOI - Hazardous Fuels Reduction Treatment Priorities</a:t>
            </a:r>
          </a:p>
        </p:txBody>
      </p:sp>
      <p:sp>
        <p:nvSpPr>
          <p:cNvPr id="3" name="Content Placeholder 2"/>
          <p:cNvSpPr>
            <a:spLocks noGrp="1"/>
          </p:cNvSpPr>
          <p:nvPr>
            <p:ph idx="1"/>
          </p:nvPr>
        </p:nvSpPr>
        <p:spPr>
          <a:xfrm>
            <a:off x="1828800" y="1600200"/>
            <a:ext cx="7162800" cy="5105400"/>
          </a:xfrm>
        </p:spPr>
        <p:txBody>
          <a:bodyPr>
            <a:normAutofit/>
          </a:bodyPr>
          <a:lstStyle/>
          <a:p>
            <a:r>
              <a:rPr lang="en-US" sz="2400" dirty="0"/>
              <a:t>Hazardous fuels reduction projects must reduce the risk and consequences of wildfire, or maintain areas which are already in a desirable condition.</a:t>
            </a:r>
            <a:br>
              <a:rPr lang="en-US" sz="2400" dirty="0"/>
            </a:br>
            <a:endParaRPr lang="en-US" sz="2400" dirty="0"/>
          </a:p>
          <a:p>
            <a:r>
              <a:rPr lang="en-US" sz="2400" dirty="0"/>
              <a:t>Funding will be targeted to the </a:t>
            </a:r>
            <a:r>
              <a:rPr lang="en-US" sz="2400" dirty="0" err="1"/>
              <a:t>wildland</a:t>
            </a:r>
            <a:r>
              <a:rPr lang="en-US" sz="2400" dirty="0"/>
              <a:t>-urban interface (WUI).</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DOI FY2010 - Hazardous Fuels Reduction Treatment Priorities</a:t>
            </a:r>
          </a:p>
        </p:txBody>
      </p:sp>
      <p:sp>
        <p:nvSpPr>
          <p:cNvPr id="3" name="Content Placeholder 2"/>
          <p:cNvSpPr>
            <a:spLocks noGrp="1"/>
          </p:cNvSpPr>
          <p:nvPr>
            <p:ph idx="1"/>
          </p:nvPr>
        </p:nvSpPr>
        <p:spPr>
          <a:xfrm>
            <a:off x="1828800" y="1600200"/>
            <a:ext cx="7086600" cy="5105400"/>
          </a:xfrm>
        </p:spPr>
        <p:txBody>
          <a:bodyPr>
            <a:normAutofit/>
          </a:bodyPr>
          <a:lstStyle/>
          <a:p>
            <a:pPr marL="342900" lvl="2" indent="-342900"/>
            <a:r>
              <a:rPr lang="en-US" sz="2200" dirty="0">
                <a:effectLst>
                  <a:outerShdw blurRad="63500" dist="38100" dir="3600000" algn="tl" rotWithShape="0">
                    <a:srgbClr val="000000">
                      <a:alpha val="25000"/>
                    </a:srgbClr>
                  </a:outerShdw>
                </a:effectLst>
              </a:rPr>
              <a:t>Restoring fire-adapted ecosystems in Condition Class 3 or 2 in Fire Regimes I, II or III, or maintaining ecosystems in Condition Class I where conditions could deteriorate.</a:t>
            </a:r>
            <a:br>
              <a:rPr lang="en-US" sz="2200" dirty="0">
                <a:effectLst>
                  <a:outerShdw blurRad="63500" dist="38100" dir="3600000" algn="tl" rotWithShape="0">
                    <a:srgbClr val="000000">
                      <a:alpha val="25000"/>
                    </a:srgbClr>
                  </a:outerShdw>
                </a:effectLst>
              </a:rPr>
            </a:br>
            <a:endParaRPr lang="en-US" sz="2200" dirty="0">
              <a:effectLst>
                <a:outerShdw blurRad="63500" dist="38100" dir="3600000" algn="tl" rotWithShape="0">
                  <a:srgbClr val="000000">
                    <a:alpha val="25000"/>
                  </a:srgbClr>
                </a:outerShdw>
              </a:effectLst>
            </a:endParaRPr>
          </a:p>
          <a:p>
            <a:pPr marL="342900" lvl="2" indent="-342900"/>
            <a:r>
              <a:rPr lang="en-US" sz="2200" dirty="0">
                <a:effectLst>
                  <a:outerShdw blurRad="63500" dist="38100" dir="3600000" algn="tl" rotWithShape="0">
                    <a:srgbClr val="000000">
                      <a:alpha val="25000"/>
                    </a:srgbClr>
                  </a:outerShdw>
                </a:effectLst>
              </a:rPr>
              <a:t>Projects yielding biomass for off-site economic use.</a:t>
            </a:r>
            <a:br>
              <a:rPr lang="en-US" sz="2200" dirty="0">
                <a:effectLst>
                  <a:outerShdw blurRad="63500" dist="38100" dir="3600000" algn="tl" rotWithShape="0">
                    <a:srgbClr val="000000">
                      <a:alpha val="25000"/>
                    </a:srgbClr>
                  </a:outerShdw>
                </a:effectLst>
              </a:rPr>
            </a:br>
            <a:endParaRPr lang="en-US" sz="2200" dirty="0">
              <a:effectLst>
                <a:outerShdw blurRad="63500" dist="38100" dir="3600000" algn="tl" rotWithShape="0">
                  <a:srgbClr val="000000">
                    <a:alpha val="25000"/>
                  </a:srgbClr>
                </a:outerShdw>
              </a:effectLst>
            </a:endParaRPr>
          </a:p>
          <a:p>
            <a:pPr marL="342900" lvl="2" indent="-342900"/>
            <a:r>
              <a:rPr lang="en-US" sz="2200" dirty="0">
                <a:effectLst>
                  <a:outerShdw blurRad="63500" dist="38100" dir="3600000" algn="tl" rotWithShape="0">
                    <a:srgbClr val="000000">
                      <a:alpha val="25000"/>
                    </a:srgbClr>
                  </a:outerShdw>
                </a:effectLst>
              </a:rPr>
              <a:t>Projects using contractors, particularly contracts that support community or Tribal economic stability.</a:t>
            </a:r>
          </a:p>
          <a:p>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Contracting with the Federal Government</a:t>
            </a:r>
            <a:endParaRPr lang="en-US" dirty="0">
              <a:solidFill>
                <a:schemeClr val="tx1"/>
              </a:solidFill>
              <a:effectLst>
                <a:outerShdw blurRad="38100" dist="38100" dir="2700000" algn="tl">
                  <a:srgbClr val="000000">
                    <a:alpha val="43137"/>
                  </a:srgbClr>
                </a:outerShdw>
              </a:effectLst>
            </a:endParaRPr>
          </a:p>
        </p:txBody>
      </p:sp>
      <p:pic>
        <p:nvPicPr>
          <p:cNvPr id="4" name="Content Placeholder 3" descr="DSC00375.JPG"/>
          <p:cNvPicPr>
            <a:picLocks noGrp="1" noChangeAspect="1"/>
          </p:cNvPicPr>
          <p:nvPr>
            <p:ph idx="1"/>
          </p:nvPr>
        </p:nvPicPr>
        <p:blipFill>
          <a:blip r:embed="rId3" cstate="print"/>
          <a:stretch>
            <a:fillRect/>
          </a:stretch>
        </p:blipFill>
        <p:spPr>
          <a:xfrm>
            <a:off x="2286000" y="1524000"/>
            <a:ext cx="6293908" cy="472043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467600" cy="1143000"/>
          </a:xfrm>
        </p:spPr>
        <p:txBody>
          <a:bodyPr>
            <a:noAutofit/>
          </a:bodyPr>
          <a:lstStyle/>
          <a:p>
            <a:r>
              <a:rPr lang="en-US" sz="3400" dirty="0"/>
              <a:t>Indefinite Delivery/</a:t>
            </a:r>
            <a:br>
              <a:rPr lang="en-US" sz="3400" dirty="0"/>
            </a:br>
            <a:r>
              <a:rPr lang="en-US" sz="3400" dirty="0"/>
              <a:t>Indefinite Quantity Contracts</a:t>
            </a:r>
          </a:p>
        </p:txBody>
      </p:sp>
      <p:sp>
        <p:nvSpPr>
          <p:cNvPr id="3" name="Content Placeholder 2"/>
          <p:cNvSpPr>
            <a:spLocks noGrp="1"/>
          </p:cNvSpPr>
          <p:nvPr>
            <p:ph idx="1"/>
          </p:nvPr>
        </p:nvSpPr>
        <p:spPr>
          <a:xfrm>
            <a:off x="1828800" y="1600200"/>
            <a:ext cx="7162800" cy="4983162"/>
          </a:xfrm>
        </p:spPr>
        <p:txBody>
          <a:bodyPr>
            <a:normAutofit/>
          </a:bodyPr>
          <a:lstStyle/>
          <a:p>
            <a:pPr>
              <a:spcAft>
                <a:spcPts val="1200"/>
              </a:spcAft>
            </a:pPr>
            <a:r>
              <a:rPr lang="en-US" sz="2400" dirty="0"/>
              <a:t>IDIQ Contracting has been used by the BLM in Oregon for hazardous fuels reduction since mid-1990’s.</a:t>
            </a:r>
          </a:p>
          <a:p>
            <a:pPr>
              <a:spcAft>
                <a:spcPts val="1200"/>
              </a:spcAft>
            </a:pPr>
            <a:r>
              <a:rPr lang="en-US" sz="2400" dirty="0"/>
              <a:t>This is the third IDIQ Solicitation BLM has issued for the 13 western states.</a:t>
            </a:r>
          </a:p>
          <a:p>
            <a:pPr>
              <a:spcAft>
                <a:spcPts val="1200"/>
              </a:spcAft>
            </a:pPr>
            <a:r>
              <a:rPr lang="en-US" sz="2400" dirty="0"/>
              <a:t>This solicitation has greater Interagency involvement and includes Florida, Tennessee, and Texas.</a:t>
            </a:r>
          </a:p>
          <a:p>
            <a:pPr>
              <a:spcAft>
                <a:spcPts val="1200"/>
              </a:spcAft>
            </a:pPr>
            <a:r>
              <a:rPr lang="en-US" sz="2400" dirty="0"/>
              <a:t>BLM, NPS, USFWS, BIA, and USFS are authorized to issue task orders against this solicitation.</a:t>
            </a:r>
          </a:p>
          <a:p>
            <a:pPr>
              <a:spcAft>
                <a:spcPts val="1200"/>
              </a:spcAft>
            </a:pPr>
            <a:endParaRPr lang="en-US" sz="2400" dirty="0"/>
          </a:p>
          <a:p>
            <a:pPr lvl="1">
              <a:spcAft>
                <a:spcPts val="1200"/>
              </a:spcAft>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467600" cy="1143000"/>
          </a:xfrm>
        </p:spPr>
        <p:txBody>
          <a:bodyPr>
            <a:noAutofit/>
          </a:bodyPr>
          <a:lstStyle/>
          <a:p>
            <a:r>
              <a:rPr lang="en-US" sz="3400" dirty="0"/>
              <a:t>Indefinite Delivery/</a:t>
            </a:r>
            <a:br>
              <a:rPr lang="en-US" sz="3400" dirty="0"/>
            </a:br>
            <a:r>
              <a:rPr lang="en-US" sz="3400" dirty="0"/>
              <a:t>Indefinite Quantity Contracts</a:t>
            </a:r>
          </a:p>
        </p:txBody>
      </p:sp>
      <p:sp>
        <p:nvSpPr>
          <p:cNvPr id="3" name="Content Placeholder 2"/>
          <p:cNvSpPr>
            <a:spLocks noGrp="1"/>
          </p:cNvSpPr>
          <p:nvPr>
            <p:ph idx="1"/>
          </p:nvPr>
        </p:nvSpPr>
        <p:spPr>
          <a:xfrm>
            <a:off x="1828800" y="1600200"/>
            <a:ext cx="7162800" cy="5105400"/>
          </a:xfrm>
        </p:spPr>
        <p:txBody>
          <a:bodyPr>
            <a:normAutofit/>
          </a:bodyPr>
          <a:lstStyle/>
          <a:p>
            <a:pPr>
              <a:spcAft>
                <a:spcPts val="1200"/>
              </a:spcAft>
            </a:pPr>
            <a:r>
              <a:rPr lang="en-US" sz="2400" dirty="0"/>
              <a:t>The IDIQ contract provides an indefinite quantity services during a fixed period of time.  </a:t>
            </a:r>
          </a:p>
          <a:p>
            <a:pPr>
              <a:spcAft>
                <a:spcPts val="1200"/>
              </a:spcAft>
            </a:pPr>
            <a:r>
              <a:rPr lang="en-US" sz="2400" dirty="0"/>
              <a:t>Awards are usually for base years as well as option years. </a:t>
            </a:r>
          </a:p>
          <a:p>
            <a:pPr>
              <a:spcAft>
                <a:spcPts val="1200"/>
              </a:spcAft>
            </a:pPr>
            <a:r>
              <a:rPr lang="en-US" sz="2400" dirty="0"/>
              <a:t>The Government places task orders (for services) against a basic contract for individual requirements. </a:t>
            </a:r>
          </a:p>
          <a:p>
            <a:pPr>
              <a:spcAft>
                <a:spcPts val="1200"/>
              </a:spcAft>
            </a:pPr>
            <a:r>
              <a:rPr lang="en-US" sz="2400" dirty="0"/>
              <a:t>Minimum and maximum quantity limits are specified in the basic contract as number of task orders.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467600" cy="1143000"/>
          </a:xfrm>
        </p:spPr>
        <p:txBody>
          <a:bodyPr>
            <a:noAutofit/>
          </a:bodyPr>
          <a:lstStyle/>
          <a:p>
            <a:r>
              <a:rPr lang="en-US" sz="3400" dirty="0"/>
              <a:t>Indefinite Delivery/</a:t>
            </a:r>
            <a:br>
              <a:rPr lang="en-US" sz="3400" dirty="0"/>
            </a:br>
            <a:r>
              <a:rPr lang="en-US" sz="3400" dirty="0"/>
              <a:t>Indefinite Quantity Contracts</a:t>
            </a:r>
          </a:p>
        </p:txBody>
      </p:sp>
      <p:sp>
        <p:nvSpPr>
          <p:cNvPr id="3" name="Content Placeholder 2"/>
          <p:cNvSpPr>
            <a:spLocks noGrp="1"/>
          </p:cNvSpPr>
          <p:nvPr>
            <p:ph idx="1"/>
          </p:nvPr>
        </p:nvSpPr>
        <p:spPr>
          <a:xfrm>
            <a:off x="1828800" y="1600200"/>
            <a:ext cx="6934200" cy="5105400"/>
          </a:xfrm>
        </p:spPr>
        <p:txBody>
          <a:bodyPr>
            <a:normAutofit/>
          </a:bodyPr>
          <a:lstStyle/>
          <a:p>
            <a:pPr>
              <a:spcAft>
                <a:spcPts val="1200"/>
              </a:spcAft>
            </a:pPr>
            <a:r>
              <a:rPr lang="en-US" sz="2200" dirty="0"/>
              <a:t>The Government uses an IDIQ contract when it cannot predetermine, above a specified minimum, the precise quantities or location of services the Government will require during the contract period.</a:t>
            </a:r>
          </a:p>
          <a:p>
            <a:pPr>
              <a:spcAft>
                <a:spcPts val="1200"/>
              </a:spcAft>
            </a:pPr>
            <a:r>
              <a:rPr lang="en-US" sz="2200" dirty="0"/>
              <a:t>An IDIQ contract allows for a certain amount of contract process streamlining, as negotiations can be made only with the selected companies under the multiple award.</a:t>
            </a:r>
          </a:p>
          <a:p>
            <a:pPr>
              <a:spcAft>
                <a:spcPts val="1200"/>
              </a:spcAft>
              <a:buNone/>
            </a:pP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Request for Proposals</a:t>
            </a:r>
          </a:p>
        </p:txBody>
      </p:sp>
      <p:sp>
        <p:nvSpPr>
          <p:cNvPr id="3" name="Content Placeholder 2"/>
          <p:cNvSpPr>
            <a:spLocks noGrp="1"/>
          </p:cNvSpPr>
          <p:nvPr>
            <p:ph idx="1"/>
          </p:nvPr>
        </p:nvSpPr>
        <p:spPr>
          <a:xfrm>
            <a:off x="1828800" y="1417637"/>
            <a:ext cx="6858000" cy="4525963"/>
          </a:xfrm>
        </p:spPr>
        <p:txBody>
          <a:bodyPr>
            <a:normAutofit/>
          </a:bodyPr>
          <a:lstStyle/>
          <a:p>
            <a:pPr>
              <a:spcAft>
                <a:spcPts val="1200"/>
              </a:spcAft>
            </a:pPr>
            <a:r>
              <a:rPr lang="en-US" sz="2200" dirty="0"/>
              <a:t>Contractors shall submit bids for all difficulty levels the </a:t>
            </a:r>
            <a:r>
              <a:rPr lang="en-US" sz="2200" dirty="0" err="1"/>
              <a:t>offeror</a:t>
            </a:r>
            <a:r>
              <a:rPr lang="en-US" sz="2200" dirty="0"/>
              <a:t> is in a position to furnish.  </a:t>
            </a:r>
          </a:p>
          <a:p>
            <a:pPr>
              <a:spcAft>
                <a:spcPts val="1200"/>
              </a:spcAft>
            </a:pPr>
            <a:r>
              <a:rPr lang="en-US" sz="2200" dirty="0"/>
              <a:t>Include only states where contractor is interested in working.  </a:t>
            </a:r>
          </a:p>
          <a:p>
            <a:pPr>
              <a:spcAft>
                <a:spcPts val="1200"/>
              </a:spcAft>
            </a:pPr>
            <a:r>
              <a:rPr lang="en-US" sz="2200" dirty="0"/>
              <a:t>The proposed unit price identifies the maximum price of each item number.  </a:t>
            </a:r>
          </a:p>
          <a:p>
            <a:pPr>
              <a:spcAft>
                <a:spcPts val="1200"/>
              </a:spcAft>
            </a:pPr>
            <a:r>
              <a:rPr lang="en-US" sz="2200" dirty="0"/>
              <a:t>Bids are for the first base year and up to two additional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162800" cy="1143000"/>
          </a:xfrm>
        </p:spPr>
        <p:txBody>
          <a:bodyPr/>
          <a:lstStyle/>
          <a:p>
            <a:r>
              <a:rPr lang="en-US" dirty="0"/>
              <a:t>One item Proposal</a:t>
            </a:r>
          </a:p>
        </p:txBody>
      </p:sp>
      <p:pic>
        <p:nvPicPr>
          <p:cNvPr id="4" name="Content Placeholder 3" descr="DSCN2522.JPG"/>
          <p:cNvPicPr>
            <a:picLocks noGrp="1" noChangeAspect="1"/>
          </p:cNvPicPr>
          <p:nvPr>
            <p:ph idx="1"/>
          </p:nvPr>
        </p:nvPicPr>
        <p:blipFill rotWithShape="1">
          <a:blip r:embed="rId3"/>
          <a:srcRect r="12537" b="13033"/>
          <a:stretch/>
        </p:blipFill>
        <p:spPr>
          <a:xfrm>
            <a:off x="1701629" y="1291430"/>
            <a:ext cx="7442371" cy="555008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item Proposal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0934189"/>
              </p:ext>
            </p:extLst>
          </p:nvPr>
        </p:nvGraphicFramePr>
        <p:xfrm>
          <a:off x="1981200" y="1752600"/>
          <a:ext cx="6781800" cy="4495799"/>
        </p:xfrm>
        <a:graphic>
          <a:graphicData uri="http://schemas.openxmlformats.org/drawingml/2006/table">
            <a:tbl>
              <a:tblPr>
                <a:tableStyleId>{69CF1AB2-1976-4502-BF36-3FF5EA218861}</a:tableStyleId>
              </a:tblPr>
              <a:tblGrid>
                <a:gridCol w="1288136">
                  <a:extLst>
                    <a:ext uri="{9D8B030D-6E8A-4147-A177-3AD203B41FA5}">
                      <a16:colId xmlns:a16="http://schemas.microsoft.com/office/drawing/2014/main" val="20000"/>
                    </a:ext>
                  </a:extLst>
                </a:gridCol>
                <a:gridCol w="825671">
                  <a:extLst>
                    <a:ext uri="{9D8B030D-6E8A-4147-A177-3AD203B41FA5}">
                      <a16:colId xmlns:a16="http://schemas.microsoft.com/office/drawing/2014/main" val="20001"/>
                    </a:ext>
                  </a:extLst>
                </a:gridCol>
                <a:gridCol w="880753">
                  <a:extLst>
                    <a:ext uri="{9D8B030D-6E8A-4147-A177-3AD203B41FA5}">
                      <a16:colId xmlns:a16="http://schemas.microsoft.com/office/drawing/2014/main" val="20002"/>
                    </a:ext>
                  </a:extLst>
                </a:gridCol>
                <a:gridCol w="704603">
                  <a:extLst>
                    <a:ext uri="{9D8B030D-6E8A-4147-A177-3AD203B41FA5}">
                      <a16:colId xmlns:a16="http://schemas.microsoft.com/office/drawing/2014/main" val="20003"/>
                    </a:ext>
                  </a:extLst>
                </a:gridCol>
                <a:gridCol w="1144979">
                  <a:extLst>
                    <a:ext uri="{9D8B030D-6E8A-4147-A177-3AD203B41FA5}">
                      <a16:colId xmlns:a16="http://schemas.microsoft.com/office/drawing/2014/main" val="20004"/>
                    </a:ext>
                  </a:extLst>
                </a:gridCol>
                <a:gridCol w="968829">
                  <a:extLst>
                    <a:ext uri="{9D8B030D-6E8A-4147-A177-3AD203B41FA5}">
                      <a16:colId xmlns:a16="http://schemas.microsoft.com/office/drawing/2014/main" val="20005"/>
                    </a:ext>
                  </a:extLst>
                </a:gridCol>
                <a:gridCol w="968829">
                  <a:extLst>
                    <a:ext uri="{9D8B030D-6E8A-4147-A177-3AD203B41FA5}">
                      <a16:colId xmlns:a16="http://schemas.microsoft.com/office/drawing/2014/main" val="20006"/>
                    </a:ext>
                  </a:extLst>
                </a:gridCol>
              </a:tblGrid>
              <a:tr h="451380">
                <a:tc gridSpan="7">
                  <a:txBody>
                    <a:bodyPr/>
                    <a:lstStyle/>
                    <a:p>
                      <a:pPr marL="0" marR="0">
                        <a:spcBef>
                          <a:spcPts val="0"/>
                        </a:spcBef>
                        <a:spcAft>
                          <a:spcPts val="0"/>
                        </a:spcAft>
                      </a:pPr>
                      <a:r>
                        <a:rPr lang="en-US" sz="900" b="1" dirty="0"/>
                        <a:t>ITEM 0017, MECHANICAL FUELS TREATMENT (GRINDING)</a:t>
                      </a:r>
                      <a:endParaRPr lang="en-US" sz="1000" dirty="0">
                        <a:latin typeface="Times New Roman"/>
                        <a:ea typeface="Times New Roman"/>
                        <a:cs typeface="Times New Roman"/>
                      </a:endParaRPr>
                    </a:p>
                  </a:txBody>
                  <a:tcPr marL="67769" marR="67769"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4790">
                <a:tc>
                  <a:txBody>
                    <a:bodyPr/>
                    <a:lstStyle/>
                    <a:p>
                      <a:pPr marL="0" marR="0">
                        <a:spcBef>
                          <a:spcPts val="0"/>
                        </a:spcBef>
                        <a:spcAft>
                          <a:spcPts val="0"/>
                        </a:spcAft>
                      </a:pPr>
                      <a:r>
                        <a:rPr lang="en-US" sz="1100" b="1" dirty="0"/>
                        <a:t>Item Number</a:t>
                      </a:r>
                      <a:endParaRPr lang="en-US" sz="1200" dirty="0">
                        <a:latin typeface="Times New Roman"/>
                        <a:ea typeface="Times New Roman"/>
                        <a:cs typeface="Times New Roman"/>
                      </a:endParaRPr>
                    </a:p>
                  </a:txBody>
                  <a:tcPr marL="45179" marR="45179" marT="0" marB="0" anchor="ctr"/>
                </a:tc>
                <a:tc>
                  <a:txBody>
                    <a:bodyPr/>
                    <a:lstStyle/>
                    <a:p>
                      <a:pPr marL="0" marR="0">
                        <a:spcBef>
                          <a:spcPts val="0"/>
                        </a:spcBef>
                        <a:spcAft>
                          <a:spcPts val="0"/>
                        </a:spcAft>
                      </a:pPr>
                      <a:r>
                        <a:rPr lang="en-US" sz="1100" b="1" dirty="0"/>
                        <a:t>Description</a:t>
                      </a:r>
                      <a:endParaRPr lang="en-US" sz="1200" dirty="0">
                        <a:latin typeface="Times New Roman"/>
                        <a:ea typeface="Times New Roman"/>
                        <a:cs typeface="Times New Roman"/>
                      </a:endParaRPr>
                    </a:p>
                  </a:txBody>
                  <a:tcPr marL="45179" marR="45179" marT="0" marB="0" anchor="ctr"/>
                </a:tc>
                <a:tc>
                  <a:txBody>
                    <a:bodyPr/>
                    <a:lstStyle/>
                    <a:p>
                      <a:pPr marL="0" marR="0" algn="ctr">
                        <a:spcBef>
                          <a:spcPts val="0"/>
                        </a:spcBef>
                        <a:spcAft>
                          <a:spcPts val="0"/>
                        </a:spcAft>
                      </a:pPr>
                      <a:r>
                        <a:rPr lang="en-US" sz="1100" b="1" dirty="0"/>
                        <a:t>Unit</a:t>
                      </a:r>
                      <a:endParaRPr lang="en-US" sz="1200" dirty="0">
                        <a:latin typeface="Times New Roman"/>
                        <a:ea typeface="Times New Roman"/>
                        <a:cs typeface="Times New Roman"/>
                      </a:endParaRPr>
                    </a:p>
                  </a:txBody>
                  <a:tcPr marL="45179" marR="45179" marT="0" marB="0" anchor="ctr"/>
                </a:tc>
                <a:tc>
                  <a:txBody>
                    <a:bodyPr/>
                    <a:lstStyle/>
                    <a:p>
                      <a:pPr marL="0" marR="0" algn="ctr">
                        <a:spcBef>
                          <a:spcPts val="0"/>
                        </a:spcBef>
                        <a:spcAft>
                          <a:spcPts val="0"/>
                        </a:spcAft>
                      </a:pPr>
                      <a:r>
                        <a:rPr lang="en-US" sz="1100" b="1" dirty="0"/>
                        <a:t>Quantity</a:t>
                      </a:r>
                      <a:endParaRPr lang="en-US" sz="1200" dirty="0">
                        <a:latin typeface="Times New Roman"/>
                        <a:ea typeface="Times New Roman"/>
                        <a:cs typeface="Times New Roman"/>
                      </a:endParaRPr>
                    </a:p>
                  </a:txBody>
                  <a:tcPr marL="45179" marR="45179" marT="0" marB="0" anchor="ctr"/>
                </a:tc>
                <a:tc>
                  <a:txBody>
                    <a:bodyPr/>
                    <a:lstStyle/>
                    <a:p>
                      <a:pPr marL="0" marR="0" algn="ctr">
                        <a:spcBef>
                          <a:spcPts val="0"/>
                        </a:spcBef>
                        <a:spcAft>
                          <a:spcPts val="0"/>
                        </a:spcAft>
                      </a:pPr>
                      <a:r>
                        <a:rPr lang="en-US" sz="1100" b="1" dirty="0"/>
                        <a:t>Base Year Unit Fixed Price</a:t>
                      </a:r>
                      <a:endParaRPr lang="en-US" sz="1200" dirty="0">
                        <a:latin typeface="Times New Roman"/>
                        <a:ea typeface="Times New Roman"/>
                        <a:cs typeface="Times New Roman"/>
                      </a:endParaRPr>
                    </a:p>
                  </a:txBody>
                  <a:tcPr marL="45179" marR="45179" marT="0" marB="0" anchor="ctr"/>
                </a:tc>
                <a:tc>
                  <a:txBody>
                    <a:bodyPr/>
                    <a:lstStyle/>
                    <a:p>
                      <a:pPr marL="0" marR="0" algn="ctr">
                        <a:spcBef>
                          <a:spcPts val="0"/>
                        </a:spcBef>
                        <a:spcAft>
                          <a:spcPts val="0"/>
                        </a:spcAft>
                      </a:pPr>
                      <a:r>
                        <a:rPr lang="en-US" sz="1100" b="1" dirty="0"/>
                        <a:t>Option Year I Unit Fixed Price</a:t>
                      </a:r>
                      <a:endParaRPr lang="en-US" sz="1200" dirty="0">
                        <a:latin typeface="Times New Roman"/>
                        <a:ea typeface="Times New Roman"/>
                        <a:cs typeface="Times New Roman"/>
                      </a:endParaRPr>
                    </a:p>
                  </a:txBody>
                  <a:tcPr marL="45179" marR="45179" marT="0" marB="0" anchor="ctr"/>
                </a:tc>
                <a:tc>
                  <a:txBody>
                    <a:bodyPr/>
                    <a:lstStyle/>
                    <a:p>
                      <a:pPr marL="0" marR="0" algn="ctr">
                        <a:spcBef>
                          <a:spcPts val="0"/>
                        </a:spcBef>
                        <a:spcAft>
                          <a:spcPts val="0"/>
                        </a:spcAft>
                      </a:pPr>
                      <a:r>
                        <a:rPr lang="en-US" sz="1100" b="1" dirty="0"/>
                        <a:t>Option Year </a:t>
                      </a:r>
                      <a:r>
                        <a:rPr lang="en-US" sz="1100" b="1" dirty="0" err="1"/>
                        <a:t>Ii</a:t>
                      </a:r>
                      <a:r>
                        <a:rPr lang="en-US" sz="1100" b="1" dirty="0"/>
                        <a:t> Unit Fixed Price</a:t>
                      </a:r>
                      <a:endParaRPr lang="en-US" sz="1200" dirty="0">
                        <a:latin typeface="Times New Roman"/>
                        <a:ea typeface="Times New Roman"/>
                        <a:cs typeface="Times New Roman"/>
                      </a:endParaRPr>
                    </a:p>
                  </a:txBody>
                  <a:tcPr marL="45179" marR="45179" marT="0" marB="0" anchor="ctr"/>
                </a:tc>
                <a:extLst>
                  <a:ext uri="{0D108BD9-81ED-4DB2-BD59-A6C34878D82A}">
                    <a16:rowId xmlns:a16="http://schemas.microsoft.com/office/drawing/2014/main" val="10001"/>
                  </a:ext>
                </a:extLst>
              </a:tr>
              <a:tr h="347038">
                <a:tc>
                  <a:txBody>
                    <a:bodyPr/>
                    <a:lstStyle/>
                    <a:p>
                      <a:pPr marL="0" marR="0">
                        <a:spcBef>
                          <a:spcPts val="0"/>
                        </a:spcBef>
                        <a:spcAft>
                          <a:spcPts val="0"/>
                        </a:spcAft>
                      </a:pPr>
                      <a:r>
                        <a:rPr lang="en-US" sz="1200" dirty="0"/>
                        <a:t>0017AA</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I</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$ 300</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$325</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$ 350</a:t>
                      </a:r>
                      <a:endParaRPr lang="en-US" sz="1400" dirty="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2"/>
                  </a:ext>
                </a:extLst>
              </a:tr>
              <a:tr h="347038">
                <a:tc>
                  <a:txBody>
                    <a:bodyPr/>
                    <a:lstStyle/>
                    <a:p>
                      <a:pPr marL="0" marR="0">
                        <a:spcBef>
                          <a:spcPts val="0"/>
                        </a:spcBef>
                        <a:spcAft>
                          <a:spcPts val="0"/>
                        </a:spcAft>
                      </a:pPr>
                      <a:r>
                        <a:rPr lang="en-US" sz="1200"/>
                        <a:t>0017AB</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LEVEL II</a:t>
                      </a:r>
                      <a:endParaRPr lang="en-US" sz="1400" dirty="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$325</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3"/>
                  </a:ext>
                </a:extLst>
              </a:tr>
              <a:tr h="347038">
                <a:tc>
                  <a:txBody>
                    <a:bodyPr/>
                    <a:lstStyle/>
                    <a:p>
                      <a:pPr marL="0" marR="0">
                        <a:spcBef>
                          <a:spcPts val="0"/>
                        </a:spcBef>
                        <a:spcAft>
                          <a:spcPts val="0"/>
                        </a:spcAft>
                      </a:pPr>
                      <a:r>
                        <a:rPr lang="en-US" sz="1200"/>
                        <a:t>0017AC</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III</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4"/>
                  </a:ext>
                </a:extLst>
              </a:tr>
              <a:tr h="347038">
                <a:tc>
                  <a:txBody>
                    <a:bodyPr/>
                    <a:lstStyle/>
                    <a:p>
                      <a:pPr marL="0" marR="0">
                        <a:spcBef>
                          <a:spcPts val="0"/>
                        </a:spcBef>
                        <a:spcAft>
                          <a:spcPts val="0"/>
                        </a:spcAft>
                      </a:pPr>
                      <a:r>
                        <a:rPr lang="en-US" sz="1200"/>
                        <a:t>0017AD</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IV</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5"/>
                  </a:ext>
                </a:extLst>
              </a:tr>
              <a:tr h="347038">
                <a:tc>
                  <a:txBody>
                    <a:bodyPr/>
                    <a:lstStyle/>
                    <a:p>
                      <a:pPr marL="0" marR="0">
                        <a:spcBef>
                          <a:spcPts val="0"/>
                        </a:spcBef>
                        <a:spcAft>
                          <a:spcPts val="0"/>
                        </a:spcAft>
                      </a:pPr>
                      <a:r>
                        <a:rPr lang="en-US" sz="1200"/>
                        <a:t>0017AE</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V</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6"/>
                  </a:ext>
                </a:extLst>
              </a:tr>
              <a:tr h="347038">
                <a:tc>
                  <a:txBody>
                    <a:bodyPr/>
                    <a:lstStyle/>
                    <a:p>
                      <a:pPr marL="0" marR="0">
                        <a:spcBef>
                          <a:spcPts val="0"/>
                        </a:spcBef>
                        <a:spcAft>
                          <a:spcPts val="0"/>
                        </a:spcAft>
                      </a:pPr>
                      <a:r>
                        <a:rPr lang="en-US" sz="1200"/>
                        <a:t>0017AF</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VI</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7"/>
                  </a:ext>
                </a:extLst>
              </a:tr>
              <a:tr h="347038">
                <a:tc>
                  <a:txBody>
                    <a:bodyPr/>
                    <a:lstStyle/>
                    <a:p>
                      <a:pPr marL="0" marR="0">
                        <a:spcBef>
                          <a:spcPts val="0"/>
                        </a:spcBef>
                        <a:spcAft>
                          <a:spcPts val="0"/>
                        </a:spcAft>
                      </a:pPr>
                      <a:r>
                        <a:rPr lang="en-US" sz="1200"/>
                        <a:t>0017AG</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VII</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8"/>
                  </a:ext>
                </a:extLst>
              </a:tr>
              <a:tr h="433325">
                <a:tc>
                  <a:txBody>
                    <a:bodyPr/>
                    <a:lstStyle/>
                    <a:p>
                      <a:pPr marL="0" marR="0">
                        <a:spcBef>
                          <a:spcPts val="0"/>
                        </a:spcBef>
                        <a:spcAft>
                          <a:spcPts val="0"/>
                        </a:spcAft>
                      </a:pPr>
                      <a:r>
                        <a:rPr lang="en-US" sz="1200"/>
                        <a:t>0017AH</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VIII</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09"/>
                  </a:ext>
                </a:extLst>
              </a:tr>
              <a:tr h="347038">
                <a:tc>
                  <a:txBody>
                    <a:bodyPr/>
                    <a:lstStyle/>
                    <a:p>
                      <a:pPr marL="0" marR="0">
                        <a:spcBef>
                          <a:spcPts val="0"/>
                        </a:spcBef>
                        <a:spcAft>
                          <a:spcPts val="0"/>
                        </a:spcAft>
                      </a:pPr>
                      <a:r>
                        <a:rPr lang="en-US" sz="1200"/>
                        <a:t>0017AI</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LEVEL IX</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ACRE</a:t>
                      </a:r>
                      <a:endParaRPr lang="en-US" sz="1400">
                        <a:latin typeface="Times New Roman"/>
                        <a:ea typeface="Times New Roman"/>
                        <a:cs typeface="Times New Roman"/>
                      </a:endParaRPr>
                    </a:p>
                  </a:txBody>
                  <a:tcPr marL="67769" marR="67769" marT="0" marB="0" anchor="ctr"/>
                </a:tc>
                <a:tc>
                  <a:txBody>
                    <a:bodyPr/>
                    <a:lstStyle/>
                    <a:p>
                      <a:pPr marL="0" marR="0" algn="ctr">
                        <a:spcBef>
                          <a:spcPts val="0"/>
                        </a:spcBef>
                        <a:spcAft>
                          <a:spcPts val="0"/>
                        </a:spcAft>
                      </a:pPr>
                      <a:r>
                        <a:rPr lang="en-US" sz="1200"/>
                        <a:t>1</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a:t>$</a:t>
                      </a:r>
                      <a:endParaRPr lang="en-US" sz="1400">
                        <a:latin typeface="Times New Roman"/>
                        <a:ea typeface="Times New Roman"/>
                        <a:cs typeface="Times New Roman"/>
                      </a:endParaRPr>
                    </a:p>
                  </a:txBody>
                  <a:tcPr marL="67769" marR="67769" marT="0" marB="0" anchor="ctr"/>
                </a:tc>
                <a:tc>
                  <a:txBody>
                    <a:bodyPr/>
                    <a:lstStyle/>
                    <a:p>
                      <a:pPr marL="0" marR="0">
                        <a:spcBef>
                          <a:spcPts val="0"/>
                        </a:spcBef>
                        <a:spcAft>
                          <a:spcPts val="0"/>
                        </a:spcAft>
                      </a:pPr>
                      <a:r>
                        <a:rPr lang="en-US" sz="1200" dirty="0"/>
                        <a:t>$</a:t>
                      </a:r>
                      <a:endParaRPr lang="en-US" sz="1400" dirty="0">
                        <a:latin typeface="Times New Roman"/>
                        <a:ea typeface="Times New Roman"/>
                        <a:cs typeface="Times New Roman"/>
                      </a:endParaRPr>
                    </a:p>
                  </a:txBody>
                  <a:tcPr marL="67769" marR="67769" marT="0" marB="0" anchor="ctr"/>
                </a:tc>
                <a:extLst>
                  <a:ext uri="{0D108BD9-81ED-4DB2-BD59-A6C34878D82A}">
                    <a16:rowId xmlns:a16="http://schemas.microsoft.com/office/drawing/2014/main" val="10010"/>
                  </a:ext>
                </a:extLst>
              </a:tr>
            </a:tbl>
          </a:graphicData>
        </a:graphic>
      </p:graphicFrame>
      <p:sp>
        <p:nvSpPr>
          <p:cNvPr id="4812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Order</a:t>
            </a:r>
          </a:p>
        </p:txBody>
      </p:sp>
      <p:sp>
        <p:nvSpPr>
          <p:cNvPr id="3" name="Content Placeholder 2"/>
          <p:cNvSpPr>
            <a:spLocks noGrp="1"/>
          </p:cNvSpPr>
          <p:nvPr>
            <p:ph idx="1"/>
          </p:nvPr>
        </p:nvSpPr>
        <p:spPr>
          <a:xfrm>
            <a:off x="1828800" y="1295400"/>
            <a:ext cx="7162800" cy="5410200"/>
          </a:xfrm>
        </p:spPr>
        <p:txBody>
          <a:bodyPr>
            <a:noAutofit/>
          </a:bodyPr>
          <a:lstStyle/>
          <a:p>
            <a:pPr>
              <a:spcAft>
                <a:spcPts val="1200"/>
              </a:spcAft>
            </a:pPr>
            <a:r>
              <a:rPr lang="en-US" sz="2000" dirty="0">
                <a:solidFill>
                  <a:schemeClr val="tx1"/>
                </a:solidFill>
              </a:rPr>
              <a:t>Due to the multiple award nature of this acquisition, contractors may offer price reductions due to market conditions or other factors when competing for orders, however, unit prices in the basic contract may not be exceeded.</a:t>
            </a:r>
          </a:p>
          <a:p>
            <a:pPr>
              <a:spcAft>
                <a:spcPts val="1200"/>
              </a:spcAft>
            </a:pPr>
            <a:r>
              <a:rPr lang="en-US" sz="2000" dirty="0">
                <a:solidFill>
                  <a:schemeClr val="tx1"/>
                </a:solidFill>
              </a:rPr>
              <a:t>The contractor may, reduce the fixed unit price of item(s) included in the solicitation.  Any price reduction for the remainder of the life of the solicitation shall be incorporated into the contract by modification.  </a:t>
            </a:r>
          </a:p>
          <a:p>
            <a:pPr>
              <a:spcAft>
                <a:spcPts val="1200"/>
              </a:spcAft>
            </a:pPr>
            <a:r>
              <a:rPr lang="en-US" sz="2000" dirty="0">
                <a:solidFill>
                  <a:schemeClr val="tx1"/>
                </a:solidFill>
              </a:rPr>
              <a:t>The contractor may reduce the fixed unit price(s) of item(s) on a one-time basis for a specific delivery order, for a set period of time for orders placed during that time.</a:t>
            </a:r>
            <a:endParaRPr lang="en-US" sz="2000" dirty="0"/>
          </a:p>
          <a:p>
            <a:pPr>
              <a:spcAft>
                <a:spcPts val="1200"/>
              </a:spcAft>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1847.JPG"/>
          <p:cNvPicPr>
            <a:picLocks noChangeAspect="1"/>
          </p:cNvPicPr>
          <p:nvPr/>
        </p:nvPicPr>
        <p:blipFill rotWithShape="1">
          <a:blip r:embed="rId3">
            <a:alphaModFix amt="50000"/>
          </a:blip>
          <a:srcRect r="5515" b="12653"/>
          <a:stretch/>
        </p:blipFill>
        <p:spPr>
          <a:xfrm>
            <a:off x="1667091" y="1447799"/>
            <a:ext cx="7476909" cy="5184015"/>
          </a:xfrm>
          <a:prstGeom prst="rect">
            <a:avLst/>
          </a:prstGeom>
        </p:spPr>
      </p:pic>
      <p:sp>
        <p:nvSpPr>
          <p:cNvPr id="2" name="Title 1"/>
          <p:cNvSpPr>
            <a:spLocks noGrp="1"/>
          </p:cNvSpPr>
          <p:nvPr>
            <p:ph type="title"/>
          </p:nvPr>
        </p:nvSpPr>
        <p:spPr/>
        <p:txBody>
          <a:bodyPr>
            <a:normAutofit/>
          </a:bodyPr>
          <a:lstStyle/>
          <a:p>
            <a:r>
              <a:rPr lang="en-US" sz="2800" dirty="0"/>
              <a:t>National Interagency Hazardous Fuels Reduction IDIQ Solicitation</a:t>
            </a:r>
          </a:p>
        </p:txBody>
      </p:sp>
      <p:sp>
        <p:nvSpPr>
          <p:cNvPr id="3" name="Content Placeholder 2"/>
          <p:cNvSpPr>
            <a:spLocks noGrp="1"/>
          </p:cNvSpPr>
          <p:nvPr>
            <p:ph idx="1"/>
          </p:nvPr>
        </p:nvSpPr>
        <p:spPr>
          <a:xfrm>
            <a:off x="2133600" y="1600200"/>
            <a:ext cx="7162800" cy="4525963"/>
          </a:xfrm>
        </p:spPr>
        <p:txBody>
          <a:bodyPr>
            <a:normAutofit/>
          </a:bodyPr>
          <a:lstStyle/>
          <a:p>
            <a:pPr>
              <a:buNone/>
            </a:pPr>
            <a:r>
              <a:rPr lang="en-US" sz="2800" dirty="0"/>
              <a:t>Introductions</a:t>
            </a:r>
          </a:p>
          <a:p>
            <a:r>
              <a:rPr lang="en-US" sz="2800" dirty="0"/>
              <a:t>Name</a:t>
            </a:r>
          </a:p>
          <a:p>
            <a:r>
              <a:rPr lang="en-US" sz="2800" dirty="0"/>
              <a:t>Company or Agency</a:t>
            </a:r>
          </a:p>
          <a:p>
            <a:r>
              <a:rPr lang="en-US" sz="2800" dirty="0"/>
              <a:t>If you are currently on the Hazardous Fuels Reduction IDIQ Contract.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0364.JPG"/>
          <p:cNvPicPr>
            <a:picLocks noChangeAspect="1"/>
          </p:cNvPicPr>
          <p:nvPr/>
        </p:nvPicPr>
        <p:blipFill>
          <a:blip r:embed="rId3" cstate="print">
            <a:alphaModFix amt="35000"/>
          </a:blip>
          <a:stretch>
            <a:fillRect/>
          </a:stretch>
        </p:blipFill>
        <p:spPr>
          <a:xfrm>
            <a:off x="1905000" y="1371600"/>
            <a:ext cx="7112000" cy="5334000"/>
          </a:xfrm>
          <a:prstGeom prst="rect">
            <a:avLst/>
          </a:prstGeom>
        </p:spPr>
      </p:pic>
      <p:sp>
        <p:nvSpPr>
          <p:cNvPr id="2" name="Title 1"/>
          <p:cNvSpPr>
            <a:spLocks noGrp="1"/>
          </p:cNvSpPr>
          <p:nvPr>
            <p:ph type="title"/>
          </p:nvPr>
        </p:nvSpPr>
        <p:spPr/>
        <p:txBody>
          <a:bodyPr/>
          <a:lstStyle/>
          <a:p>
            <a:r>
              <a:rPr lang="en-US" dirty="0"/>
              <a:t>Task Order</a:t>
            </a:r>
          </a:p>
        </p:txBody>
      </p:sp>
      <p:sp>
        <p:nvSpPr>
          <p:cNvPr id="3" name="Content Placeholder 2"/>
          <p:cNvSpPr>
            <a:spLocks noGrp="1"/>
          </p:cNvSpPr>
          <p:nvPr>
            <p:ph idx="1"/>
          </p:nvPr>
        </p:nvSpPr>
        <p:spPr/>
        <p:txBody>
          <a:bodyPr>
            <a:normAutofit/>
          </a:bodyPr>
          <a:lstStyle/>
          <a:p>
            <a:pPr>
              <a:spcAft>
                <a:spcPts val="1200"/>
              </a:spcAft>
            </a:pPr>
            <a:r>
              <a:rPr lang="en-US" sz="2200" dirty="0"/>
              <a:t>Task orders will be issued with specific project location and details.</a:t>
            </a:r>
          </a:p>
          <a:p>
            <a:pPr>
              <a:spcAft>
                <a:spcPts val="1200"/>
              </a:spcAft>
            </a:pPr>
            <a:r>
              <a:rPr lang="en-US" sz="2200" dirty="0"/>
              <a:t>Firms may bid only for line items of work which were awarded as a result of the technical evaluation of the proposal submitted and in position to furnish.</a:t>
            </a:r>
          </a:p>
          <a:p>
            <a:pPr>
              <a:spcAft>
                <a:spcPts val="1200"/>
              </a:spcAft>
            </a:pPr>
            <a:r>
              <a:rPr lang="en-US" sz="2200" dirty="0"/>
              <a:t>For each task order a Statement of Work with specific details along with map of project will be provided.</a:t>
            </a:r>
          </a:p>
          <a:p>
            <a:pPr>
              <a:spcAft>
                <a:spcPts val="1200"/>
              </a:spcAft>
            </a:pPr>
            <a:r>
              <a:rPr lang="en-US" sz="2200" dirty="0"/>
              <a:t>Many times site visits will occur to the project with the release of a task order .</a:t>
            </a:r>
          </a:p>
          <a:p>
            <a:pPr>
              <a:spcAft>
                <a:spcPts val="1200"/>
              </a:spcAft>
            </a:pP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Hazardous Fuels Reduction IDIQ Solicitation – Specifications</a:t>
            </a:r>
            <a:endParaRPr lang="en-US" sz="3600" dirty="0">
              <a:solidFill>
                <a:schemeClr val="tx1"/>
              </a:solidFill>
              <a:effectLst>
                <a:outerShdw blurRad="38100" dist="38100" dir="2700000" algn="tl">
                  <a:srgbClr val="000000">
                    <a:alpha val="43137"/>
                  </a:srgbClr>
                </a:outerShdw>
              </a:effectLst>
            </a:endParaRPr>
          </a:p>
        </p:txBody>
      </p:sp>
      <p:pic>
        <p:nvPicPr>
          <p:cNvPr id="4" name="Content Placeholder 3" descr="DSC00263.JPG"/>
          <p:cNvPicPr>
            <a:picLocks noGrp="1" noChangeAspect="1"/>
          </p:cNvPicPr>
          <p:nvPr>
            <p:ph idx="1"/>
          </p:nvPr>
        </p:nvPicPr>
        <p:blipFill rotWithShape="1">
          <a:blip r:embed="rId3" cstate="print"/>
          <a:srcRect t="9460"/>
          <a:stretch/>
        </p:blipFill>
        <p:spPr>
          <a:xfrm>
            <a:off x="1737783" y="1828800"/>
            <a:ext cx="7406217" cy="50292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Contract</a:t>
            </a:r>
          </a:p>
        </p:txBody>
      </p:sp>
      <p:sp>
        <p:nvSpPr>
          <p:cNvPr id="3" name="Content Placeholder 2"/>
          <p:cNvSpPr>
            <a:spLocks noGrp="1"/>
          </p:cNvSpPr>
          <p:nvPr>
            <p:ph idx="1"/>
          </p:nvPr>
        </p:nvSpPr>
        <p:spPr/>
        <p:txBody>
          <a:bodyPr>
            <a:normAutofit/>
          </a:bodyPr>
          <a:lstStyle/>
          <a:p>
            <a:pPr>
              <a:spcAft>
                <a:spcPts val="1200"/>
              </a:spcAft>
            </a:pPr>
            <a:r>
              <a:rPr lang="en-US" sz="2400" dirty="0"/>
              <a:t>Services in contract provide for wildfire hazard reduction, prescribed burning, and related services. </a:t>
            </a:r>
          </a:p>
          <a:p>
            <a:pPr>
              <a:spcAft>
                <a:spcPts val="1200"/>
              </a:spcAft>
            </a:pPr>
            <a:r>
              <a:rPr lang="en-US" sz="2400" dirty="0"/>
              <a:t>May include furnishing labor, supervision, transportation, operating supplies, and incidentals.</a:t>
            </a:r>
          </a:p>
          <a:p>
            <a:pPr>
              <a:spcAft>
                <a:spcPts val="1200"/>
              </a:spcAft>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Contract</a:t>
            </a:r>
          </a:p>
        </p:txBody>
      </p:sp>
      <p:sp>
        <p:nvSpPr>
          <p:cNvPr id="3" name="Content Placeholder 2"/>
          <p:cNvSpPr>
            <a:spLocks noGrp="1"/>
          </p:cNvSpPr>
          <p:nvPr>
            <p:ph idx="1"/>
          </p:nvPr>
        </p:nvSpPr>
        <p:spPr/>
        <p:txBody>
          <a:bodyPr>
            <a:normAutofit/>
          </a:bodyPr>
          <a:lstStyle/>
          <a:p>
            <a:r>
              <a:rPr lang="en-US" dirty="0"/>
              <a:t>Conduct slashing, girdling, lop and scatter, selective slashing, pruning, fuel modification zone construction, hand piling and cover, fire line construction and maintenance, fuels pullback, prescribed burning and mop-up, snag felling, roadblock removal/restoration, air curtain burner, and herbicide 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1104.JPG"/>
          <p:cNvPicPr>
            <a:picLocks noChangeAspect="1"/>
          </p:cNvPicPr>
          <p:nvPr/>
        </p:nvPicPr>
        <p:blipFill rotWithShape="1">
          <a:blip r:embed="rId3" cstate="print"/>
          <a:srcRect l="14167" t="21111" r="20532" b="15556"/>
          <a:stretch/>
        </p:blipFill>
        <p:spPr>
          <a:xfrm>
            <a:off x="1704473" y="1417638"/>
            <a:ext cx="7445777" cy="5416117"/>
          </a:xfrm>
          <a:prstGeom prst="rect">
            <a:avLst/>
          </a:prstGeom>
        </p:spPr>
      </p:pic>
      <p:sp>
        <p:nvSpPr>
          <p:cNvPr id="2" name="Title 1"/>
          <p:cNvSpPr>
            <a:spLocks noGrp="1"/>
          </p:cNvSpPr>
          <p:nvPr>
            <p:ph type="title"/>
          </p:nvPr>
        </p:nvSpPr>
        <p:spPr/>
        <p:txBody>
          <a:bodyPr/>
          <a:lstStyle/>
          <a:p>
            <a:r>
              <a:rPr lang="en-US" dirty="0"/>
              <a:t>Biomass Utilization</a:t>
            </a:r>
          </a:p>
        </p:txBody>
      </p:sp>
      <p:sp>
        <p:nvSpPr>
          <p:cNvPr id="3" name="Content Placeholder 2"/>
          <p:cNvSpPr>
            <a:spLocks noGrp="1"/>
          </p:cNvSpPr>
          <p:nvPr>
            <p:ph idx="1"/>
          </p:nvPr>
        </p:nvSpPr>
        <p:spPr/>
        <p:txBody>
          <a:bodyPr>
            <a:normAutofit/>
          </a:bodyPr>
          <a:lstStyle/>
          <a:p>
            <a:pPr marL="0" indent="0">
              <a:buNone/>
            </a:pPr>
            <a:r>
              <a:rPr lang="en-US" dirty="0"/>
              <a:t>Where biomass is capable of being offered, unless the biomass is reserved for ecological reasons, the Contracting Officer may decide to include additional stipulations on removal methods, size limitations, or define additional protection measures.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Boundaries of Project Areas</a:t>
            </a:r>
          </a:p>
        </p:txBody>
      </p:sp>
      <p:pic>
        <p:nvPicPr>
          <p:cNvPr id="6" name="Picture 5" descr="DSC01816.JPG"/>
          <p:cNvPicPr>
            <a:picLocks noChangeAspect="1"/>
          </p:cNvPicPr>
          <p:nvPr/>
        </p:nvPicPr>
        <p:blipFill rotWithShape="1">
          <a:blip r:embed="rId3" cstate="print"/>
          <a:srcRect b="2725"/>
          <a:stretch/>
        </p:blipFill>
        <p:spPr>
          <a:xfrm>
            <a:off x="1676400" y="1417638"/>
            <a:ext cx="7457016" cy="544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1812.JPG"/>
          <p:cNvPicPr>
            <a:picLocks noChangeAspect="1"/>
          </p:cNvPicPr>
          <p:nvPr/>
        </p:nvPicPr>
        <p:blipFill rotWithShape="1">
          <a:blip r:embed="rId3"/>
          <a:srcRect r="10548" b="13108"/>
          <a:stretch/>
        </p:blipFill>
        <p:spPr>
          <a:xfrm>
            <a:off x="1676400" y="1417638"/>
            <a:ext cx="7467600" cy="5440362"/>
          </a:xfrm>
          <a:prstGeom prst="rect">
            <a:avLst/>
          </a:prstGeom>
        </p:spPr>
      </p:pic>
      <p:sp>
        <p:nvSpPr>
          <p:cNvPr id="2" name="Title 1"/>
          <p:cNvSpPr>
            <a:spLocks noGrp="1"/>
          </p:cNvSpPr>
          <p:nvPr>
            <p:ph type="title"/>
          </p:nvPr>
        </p:nvSpPr>
        <p:spPr/>
        <p:txBody>
          <a:bodyPr>
            <a:normAutofit/>
          </a:bodyPr>
          <a:lstStyle/>
          <a:p>
            <a:r>
              <a:rPr lang="en-US" dirty="0"/>
              <a:t>Access to Project Areas</a:t>
            </a: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All-weather and seasonal roads.</a:t>
            </a:r>
          </a:p>
          <a:p>
            <a:r>
              <a:rPr lang="en-US" dirty="0">
                <a:effectLst>
                  <a:outerShdw blurRad="38100" dist="38100" dir="2700000" algn="tl">
                    <a:srgbClr val="000000">
                      <a:alpha val="43137"/>
                    </a:srgbClr>
                  </a:outerShdw>
                </a:effectLst>
              </a:rPr>
              <a:t>Project distance from 0 to 3 miles from access.</a:t>
            </a:r>
          </a:p>
          <a:p>
            <a:r>
              <a:rPr lang="en-US" dirty="0">
                <a:effectLst>
                  <a:outerShdw blurRad="38100" dist="38100" dir="2700000" algn="tl">
                    <a:srgbClr val="000000">
                      <a:alpha val="43137"/>
                    </a:srgbClr>
                  </a:outerShdw>
                </a:effectLst>
              </a:rPr>
              <a:t>No access adjustment factor.</a:t>
            </a:r>
          </a:p>
          <a:p>
            <a:r>
              <a:rPr lang="en-US" dirty="0">
                <a:effectLst>
                  <a:outerShdw blurRad="38100" dist="38100" dir="2700000" algn="tl">
                    <a:srgbClr val="000000">
                      <a:alpha val="43137"/>
                    </a:srgbClr>
                  </a:outerShdw>
                </a:effectLst>
              </a:rPr>
              <a:t>Suspend work order may be issued by the CO due to environmental conditions.</a:t>
            </a:r>
          </a:p>
          <a:p>
            <a:pPr>
              <a:buNone/>
            </a:pP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P3a-buffers.jpg"/>
          <p:cNvPicPr>
            <a:picLocks noChangeAspect="1"/>
          </p:cNvPicPr>
          <p:nvPr/>
        </p:nvPicPr>
        <p:blipFill>
          <a:blip r:embed="rId3"/>
          <a:stretch>
            <a:fillRect/>
          </a:stretch>
        </p:blipFill>
        <p:spPr>
          <a:xfrm>
            <a:off x="1727200" y="1295400"/>
            <a:ext cx="7416800" cy="5562600"/>
          </a:xfrm>
          <a:prstGeom prst="rect">
            <a:avLst/>
          </a:prstGeom>
        </p:spPr>
      </p:pic>
      <p:sp>
        <p:nvSpPr>
          <p:cNvPr id="2" name="Title 1"/>
          <p:cNvSpPr>
            <a:spLocks noGrp="1"/>
          </p:cNvSpPr>
          <p:nvPr>
            <p:ph type="title"/>
          </p:nvPr>
        </p:nvSpPr>
        <p:spPr/>
        <p:txBody>
          <a:bodyPr>
            <a:normAutofit fontScale="90000"/>
          </a:bodyPr>
          <a:lstStyle/>
          <a:p>
            <a:r>
              <a:rPr lang="en-US" dirty="0"/>
              <a:t>Unique Features of Project Areas</a:t>
            </a:r>
          </a:p>
        </p:txBody>
      </p:sp>
      <p:sp>
        <p:nvSpPr>
          <p:cNvPr id="3" name="Content Placeholder 2"/>
          <p:cNvSpPr>
            <a:spLocks noGrp="1"/>
          </p:cNvSpPr>
          <p:nvPr>
            <p:ph idx="1"/>
          </p:nvPr>
        </p:nvSpPr>
        <p:spPr/>
        <p:txBody>
          <a:bodyPr/>
          <a:lstStyle/>
          <a:p>
            <a:r>
              <a:rPr lang="en-US" dirty="0"/>
              <a:t>Standing timber and wildlife trees &amp; snags.</a:t>
            </a:r>
          </a:p>
          <a:p>
            <a:r>
              <a:rPr lang="en-US" dirty="0"/>
              <a:t>Research plots, cultural sites, threatened and endangered species locations.</a:t>
            </a:r>
          </a:p>
          <a:p>
            <a:r>
              <a:rPr lang="en-US" dirty="0"/>
              <a:t>Cannot be disturbed during project activities.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Wildfire Guidelines and Procedure </a:t>
            </a:r>
          </a:p>
        </p:txBody>
      </p:sp>
      <p:pic>
        <p:nvPicPr>
          <p:cNvPr id="4" name="Content Placeholder 3" descr="mt-line-const.JPG"/>
          <p:cNvPicPr>
            <a:picLocks noGrp="1" noChangeAspect="1"/>
          </p:cNvPicPr>
          <p:nvPr>
            <p:ph idx="1"/>
          </p:nvPr>
        </p:nvPicPr>
        <p:blipFill rotWithShape="1">
          <a:blip r:embed="rId3"/>
          <a:srcRect r="5666"/>
          <a:stretch/>
        </p:blipFill>
        <p:spPr>
          <a:xfrm>
            <a:off x="1704110" y="1600200"/>
            <a:ext cx="7439890" cy="5257801"/>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ashbuster-Burned-Texter3.jpg"/>
          <p:cNvPicPr>
            <a:picLocks noChangeAspect="1"/>
          </p:cNvPicPr>
          <p:nvPr/>
        </p:nvPicPr>
        <p:blipFill>
          <a:blip r:embed="rId3">
            <a:alphaModFix amt="35000"/>
          </a:blip>
          <a:stretch>
            <a:fillRect/>
          </a:stretch>
        </p:blipFill>
        <p:spPr>
          <a:xfrm>
            <a:off x="1727200" y="1295400"/>
            <a:ext cx="7416800" cy="5562600"/>
          </a:xfrm>
          <a:prstGeom prst="rect">
            <a:avLst/>
          </a:prstGeom>
        </p:spPr>
      </p:pic>
      <p:sp>
        <p:nvSpPr>
          <p:cNvPr id="2" name="Title 1"/>
          <p:cNvSpPr>
            <a:spLocks noGrp="1"/>
          </p:cNvSpPr>
          <p:nvPr>
            <p:ph type="title"/>
          </p:nvPr>
        </p:nvSpPr>
        <p:spPr/>
        <p:txBody>
          <a:bodyPr>
            <a:normAutofit/>
          </a:bodyPr>
          <a:lstStyle/>
          <a:p>
            <a:r>
              <a:rPr lang="en-US" dirty="0"/>
              <a:t>Fire Prevention and Liability</a:t>
            </a:r>
          </a:p>
        </p:txBody>
      </p:sp>
      <p:sp>
        <p:nvSpPr>
          <p:cNvPr id="3" name="Content Placeholder 2"/>
          <p:cNvSpPr>
            <a:spLocks noGrp="1"/>
          </p:cNvSpPr>
          <p:nvPr>
            <p:ph idx="1"/>
          </p:nvPr>
        </p:nvSpPr>
        <p:spPr>
          <a:xfrm>
            <a:off x="1828800" y="1600200"/>
            <a:ext cx="7010400" cy="5105400"/>
          </a:xfrm>
        </p:spPr>
        <p:txBody>
          <a:bodyPr>
            <a:normAutofit/>
          </a:bodyPr>
          <a:lstStyle/>
          <a:p>
            <a:r>
              <a:rPr lang="en-US" dirty="0"/>
              <a:t>Contractor may be held liable for all operator starts and associated costs resulting out of the contractors operations with the exception of prescribed fire under the direction of the government as provided in the prescribed fire plan. </a:t>
            </a:r>
          </a:p>
          <a:p>
            <a:r>
              <a:rPr lang="en-US" dirty="0"/>
              <a:t>State and local fire prevention laws may exist and must be followed by the contractor.  </a:t>
            </a:r>
          </a:p>
          <a:p>
            <a:r>
              <a:rPr lang="en-US" dirty="0"/>
              <a:t>The task order may have additional site specific prevention stipulations.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National Interagency Hazardous Fuels Reduction IDIQ Solicitation</a:t>
            </a:r>
          </a:p>
        </p:txBody>
      </p:sp>
      <p:sp>
        <p:nvSpPr>
          <p:cNvPr id="3" name="Content Placeholder 2"/>
          <p:cNvSpPr>
            <a:spLocks noGrp="1"/>
          </p:cNvSpPr>
          <p:nvPr>
            <p:ph idx="1"/>
          </p:nvPr>
        </p:nvSpPr>
        <p:spPr>
          <a:xfrm>
            <a:off x="1828800" y="1371600"/>
            <a:ext cx="7162800" cy="4525963"/>
          </a:xfrm>
        </p:spPr>
        <p:txBody>
          <a:bodyPr>
            <a:normAutofit/>
          </a:bodyPr>
          <a:lstStyle/>
          <a:p>
            <a:pPr>
              <a:buNone/>
            </a:pPr>
            <a:r>
              <a:rPr lang="en-US" sz="2400" dirty="0"/>
              <a:t>Agenda</a:t>
            </a:r>
          </a:p>
        </p:txBody>
      </p:sp>
      <p:graphicFrame>
        <p:nvGraphicFramePr>
          <p:cNvPr id="4" name="Table 3"/>
          <p:cNvGraphicFramePr>
            <a:graphicFrameLocks noGrp="1"/>
          </p:cNvGraphicFramePr>
          <p:nvPr/>
        </p:nvGraphicFramePr>
        <p:xfrm>
          <a:off x="1905000" y="2336800"/>
          <a:ext cx="6934200" cy="368300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3225800">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tblGrid>
              <a:tr h="370840">
                <a:tc>
                  <a:txBody>
                    <a:bodyPr/>
                    <a:lstStyle/>
                    <a:p>
                      <a:r>
                        <a:rPr lang="en-US" sz="1200" dirty="0"/>
                        <a:t>Time</a:t>
                      </a:r>
                    </a:p>
                  </a:txBody>
                  <a:tcPr/>
                </a:tc>
                <a:tc>
                  <a:txBody>
                    <a:bodyPr/>
                    <a:lstStyle/>
                    <a:p>
                      <a:r>
                        <a:rPr lang="en-US" sz="1200" dirty="0"/>
                        <a:t>Subject</a:t>
                      </a:r>
                    </a:p>
                  </a:txBody>
                  <a:tcPr/>
                </a:tc>
                <a:tc>
                  <a:txBody>
                    <a:bodyPr/>
                    <a:lstStyle/>
                    <a:p>
                      <a:r>
                        <a:rPr lang="en-US" sz="1200" dirty="0"/>
                        <a:t>Presenter</a:t>
                      </a:r>
                    </a:p>
                  </a:txBody>
                  <a:tcPr/>
                </a:tc>
                <a:extLst>
                  <a:ext uri="{0D108BD9-81ED-4DB2-BD59-A6C34878D82A}">
                    <a16:rowId xmlns:a16="http://schemas.microsoft.com/office/drawing/2014/main" val="10000"/>
                  </a:ext>
                </a:extLst>
              </a:tr>
              <a:tr h="370840">
                <a:tc>
                  <a:txBody>
                    <a:bodyPr/>
                    <a:lstStyle/>
                    <a:p>
                      <a:r>
                        <a:rPr lang="en-US" sz="1200" dirty="0">
                          <a:solidFill>
                            <a:schemeClr val="bg1"/>
                          </a:solidFill>
                          <a:latin typeface="Arial" pitchFamily="34" charset="0"/>
                          <a:cs typeface="Arial" pitchFamily="34" charset="0"/>
                        </a:rPr>
                        <a:t>10</a:t>
                      </a: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Welcome/Introductions</a:t>
                      </a:r>
                      <a:endParaRPr lang="en-US" sz="1200" dirty="0">
                        <a:solidFill>
                          <a:schemeClr val="bg1"/>
                        </a:solidFill>
                        <a:latin typeface="Arial" pitchFamily="34" charset="0"/>
                        <a:cs typeface="Arial" pitchFamily="34" charset="0"/>
                      </a:endParaRP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Local Fuels Program Lead or FMO</a:t>
                      </a:r>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1"/>
                  </a:ext>
                </a:extLst>
              </a:tr>
              <a:tr h="370840">
                <a:tc>
                  <a:txBody>
                    <a:bodyPr/>
                    <a:lstStyle/>
                    <a:p>
                      <a:r>
                        <a:rPr lang="en-US" sz="1200" dirty="0">
                          <a:solidFill>
                            <a:schemeClr val="bg1"/>
                          </a:solidFill>
                          <a:latin typeface="Arial" pitchFamily="34" charset="0"/>
                          <a:cs typeface="Arial" pitchFamily="34" charset="0"/>
                        </a:rPr>
                        <a:t>15</a:t>
                      </a: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National Fire Plan and Contracting</a:t>
                      </a:r>
                      <a:endParaRPr lang="en-US" sz="1200" dirty="0">
                        <a:solidFill>
                          <a:schemeClr val="bg1"/>
                        </a:solidFill>
                        <a:latin typeface="Arial" pitchFamily="34" charset="0"/>
                        <a:cs typeface="Arial" pitchFamily="34" charset="0"/>
                      </a:endParaRP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State/Regional Fuels Specialist</a:t>
                      </a:r>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2"/>
                  </a:ext>
                </a:extLst>
              </a:tr>
              <a:tr h="370840">
                <a:tc>
                  <a:txBody>
                    <a:bodyPr/>
                    <a:lstStyle/>
                    <a:p>
                      <a:r>
                        <a:rPr lang="en-US" sz="1200" dirty="0">
                          <a:solidFill>
                            <a:schemeClr val="bg1"/>
                          </a:solidFill>
                          <a:latin typeface="Arial" pitchFamily="34" charset="0"/>
                          <a:cs typeface="Arial" pitchFamily="34" charset="0"/>
                        </a:rPr>
                        <a:t>15</a:t>
                      </a: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Contracting with the Federal Government</a:t>
                      </a:r>
                      <a:endParaRPr lang="en-US" sz="1200" dirty="0">
                        <a:solidFill>
                          <a:schemeClr val="bg1"/>
                        </a:solidFill>
                        <a:latin typeface="Arial" pitchFamily="34" charset="0"/>
                        <a:cs typeface="Arial" pitchFamily="34" charset="0"/>
                      </a:endParaRP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Contracting Officer</a:t>
                      </a:r>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3"/>
                  </a:ext>
                </a:extLst>
              </a:tr>
              <a:tr h="370840">
                <a:tc>
                  <a:txBody>
                    <a:bodyPr/>
                    <a:lstStyle/>
                    <a:p>
                      <a:r>
                        <a:rPr lang="en-US" sz="1200" dirty="0">
                          <a:solidFill>
                            <a:schemeClr val="bg1"/>
                          </a:solidFill>
                          <a:latin typeface="Arial" pitchFamily="34" charset="0"/>
                          <a:cs typeface="Arial" pitchFamily="34" charset="0"/>
                        </a:rPr>
                        <a:t>1:05</a:t>
                      </a:r>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63550" algn="l"/>
                          <a:tab pos="1485900" algn="l"/>
                          <a:tab pos="5943600" algn="r"/>
                        </a:tabLst>
                      </a:pPr>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Hazardous Fuels Reduction IDIQ Solicitation – Specifications</a:t>
                      </a:r>
                      <a:endParaRPr lang="en-US" sz="1200" dirty="0">
                        <a:solidFill>
                          <a:schemeClr val="bg1"/>
                        </a:solidFill>
                        <a:latin typeface="Arial" pitchFamily="34" charset="0"/>
                        <a:cs typeface="Arial" pitchFamily="34" charset="0"/>
                      </a:endParaRPr>
                    </a:p>
                  </a:txBody>
                  <a:tcPr/>
                </a:tc>
                <a:tc>
                  <a:txBody>
                    <a:bodyPr/>
                    <a:lstStyle/>
                    <a:p>
                      <a:r>
                        <a:rPr lang="en-US" sz="1200" kern="1200" dirty="0">
                          <a:solidFill>
                            <a:schemeClr val="bg1"/>
                          </a:solidFill>
                          <a:latin typeface="Arial" pitchFamily="34" charset="0"/>
                          <a:ea typeface="+mn-ea"/>
                          <a:cs typeface="Arial" pitchFamily="34" charset="0"/>
                        </a:rPr>
                        <a:t>State/Regional Fuels Specialist</a:t>
                      </a:r>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4"/>
                  </a:ext>
                </a:extLst>
              </a:tr>
              <a:tr h="370840">
                <a:tc>
                  <a:txBody>
                    <a:bodyPr/>
                    <a:lstStyle/>
                    <a:p>
                      <a:r>
                        <a:rPr lang="en-US" sz="1200" dirty="0">
                          <a:solidFill>
                            <a:schemeClr val="bg1"/>
                          </a:solidFill>
                          <a:latin typeface="Arial" pitchFamily="34" charset="0"/>
                          <a:cs typeface="Arial" pitchFamily="34" charset="0"/>
                        </a:rPr>
                        <a:t>10</a:t>
                      </a:r>
                    </a:p>
                  </a:txBody>
                  <a:tcPr/>
                </a:tc>
                <a:tc>
                  <a:txBody>
                    <a:bodyPr/>
                    <a:lstStyle/>
                    <a:p>
                      <a:r>
                        <a:rPr lang="en-US" sz="1200" dirty="0">
                          <a:solidFill>
                            <a:schemeClr val="bg1"/>
                          </a:solidFill>
                          <a:latin typeface="Arial" pitchFamily="34" charset="0"/>
                          <a:cs typeface="Arial" pitchFamily="34" charset="0"/>
                        </a:rPr>
                        <a:t>Break</a:t>
                      </a:r>
                    </a:p>
                  </a:txBody>
                  <a:tcPr/>
                </a:tc>
                <a:tc>
                  <a:txBody>
                    <a:bodyPr/>
                    <a:lstStyle/>
                    <a:p>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5"/>
                  </a:ext>
                </a:extLst>
              </a:tr>
              <a:tr h="370840">
                <a:tc>
                  <a:txBody>
                    <a:bodyPr/>
                    <a:lstStyle/>
                    <a:p>
                      <a:r>
                        <a:rPr lang="en-US" sz="1200" dirty="0">
                          <a:solidFill>
                            <a:schemeClr val="bg1"/>
                          </a:solidFill>
                          <a:latin typeface="Arial" pitchFamily="34" charset="0"/>
                          <a:cs typeface="Arial" pitchFamily="34" charset="0"/>
                        </a:rPr>
                        <a:t>25</a:t>
                      </a:r>
                    </a:p>
                  </a:txBody>
                  <a:tcPr/>
                </a:tc>
                <a:tc>
                  <a:txBody>
                    <a:bodyPr/>
                    <a:lstStyle/>
                    <a:p>
                      <a:r>
                        <a:rPr lang="en-US" sz="1200" kern="1200" dirty="0">
                          <a:solidFill>
                            <a:schemeClr val="bg1"/>
                          </a:solidFill>
                          <a:latin typeface="Arial" pitchFamily="34" charset="0"/>
                          <a:ea typeface="+mn-ea"/>
                          <a:cs typeface="Arial" pitchFamily="34" charset="0"/>
                        </a:rPr>
                        <a:t>Contract Language and How to Prepare a Solicitation Package</a:t>
                      </a:r>
                      <a:endParaRPr lang="en-US" sz="1200" dirty="0">
                        <a:solidFill>
                          <a:schemeClr val="bg1"/>
                        </a:solidFill>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Contracting Officer</a:t>
                      </a:r>
                      <a:endParaRPr lang="en-US" sz="1200" dirty="0">
                        <a:solidFill>
                          <a:schemeClr val="bg1"/>
                        </a:solidFill>
                        <a:latin typeface="Arial" pitchFamily="34" charset="0"/>
                        <a:cs typeface="Arial" pitchFamily="34" charset="0"/>
                      </a:endParaRPr>
                    </a:p>
                    <a:p>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6"/>
                  </a:ext>
                </a:extLst>
              </a:tr>
              <a:tr h="370840">
                <a:tc>
                  <a:txBody>
                    <a:bodyPr/>
                    <a:lstStyle/>
                    <a:p>
                      <a:r>
                        <a:rPr lang="en-US" sz="1200" dirty="0">
                          <a:solidFill>
                            <a:schemeClr val="bg1"/>
                          </a:solidFill>
                          <a:latin typeface="Arial" pitchFamily="34" charset="0"/>
                          <a:cs typeface="Arial" pitchFamily="34" charset="0"/>
                        </a:rPr>
                        <a:t>10</a:t>
                      </a:r>
                    </a:p>
                  </a:txBody>
                  <a:tcPr/>
                </a:tc>
                <a:tc>
                  <a:txBody>
                    <a:bodyPr/>
                    <a:lstStyle/>
                    <a:p>
                      <a:r>
                        <a:rPr lang="en-US" sz="1200" kern="1200" dirty="0">
                          <a:solidFill>
                            <a:schemeClr val="bg1"/>
                          </a:solidFill>
                          <a:latin typeface="Arial" pitchFamily="34" charset="0"/>
                          <a:ea typeface="+mn-ea"/>
                          <a:cs typeface="Arial" pitchFamily="34" charset="0"/>
                        </a:rPr>
                        <a:t>Assistance from the State Procurement Technical Assistance Center</a:t>
                      </a:r>
                      <a:endParaRPr lang="en-US" sz="1200" dirty="0">
                        <a:solidFill>
                          <a:schemeClr val="bg1"/>
                        </a:solidFill>
                        <a:latin typeface="Arial" pitchFamily="34" charset="0"/>
                        <a:cs typeface="Arial" pitchFamily="34" charset="0"/>
                      </a:endParaRPr>
                    </a:p>
                  </a:txBody>
                  <a:tcPr/>
                </a:tc>
                <a:tc>
                  <a:txBody>
                    <a:bodyPr/>
                    <a:lstStyle/>
                    <a:p>
                      <a:r>
                        <a:rPr lang="en-US" sz="1200" kern="1200" dirty="0">
                          <a:solidFill>
                            <a:schemeClr val="bg1"/>
                          </a:solidFill>
                          <a:latin typeface="Arial" pitchFamily="34" charset="0"/>
                          <a:ea typeface="+mn-ea"/>
                          <a:cs typeface="Arial" pitchFamily="34" charset="0"/>
                        </a:rPr>
                        <a:t>PTAC Representative</a:t>
                      </a:r>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7"/>
                  </a:ext>
                </a:extLst>
              </a:tr>
              <a:tr h="370840">
                <a:tc>
                  <a:txBody>
                    <a:bodyPr/>
                    <a:lstStyle/>
                    <a:p>
                      <a:endParaRPr lang="en-US" sz="1200" dirty="0">
                        <a:solidFill>
                          <a:schemeClr val="bg1"/>
                        </a:solidFill>
                        <a:latin typeface="Arial" pitchFamily="34" charset="0"/>
                        <a:cs typeface="Arial" pitchFamily="34" charset="0"/>
                      </a:endParaRPr>
                    </a:p>
                  </a:txBody>
                  <a:tcPr/>
                </a:tc>
                <a:tc>
                  <a:txBody>
                    <a:bodyPr/>
                    <a:lstStyle/>
                    <a:p>
                      <a:r>
                        <a:rPr kumimoji="0" lang="en-US" sz="1200" b="0" i="0" u="none" strike="noStrike" cap="none" normalizeH="0" baseline="0" dirty="0">
                          <a:ln>
                            <a:noFill/>
                          </a:ln>
                          <a:solidFill>
                            <a:schemeClr val="bg1"/>
                          </a:solidFill>
                          <a:effectLst/>
                          <a:latin typeface="Arial" pitchFamily="34" charset="0"/>
                          <a:ea typeface="Times New Roman" pitchFamily="18" charset="0"/>
                          <a:cs typeface="Arial" pitchFamily="34" charset="0"/>
                        </a:rPr>
                        <a:t>Questions and Answers</a:t>
                      </a:r>
                      <a:endParaRPr lang="en-US" sz="1200" dirty="0">
                        <a:solidFill>
                          <a:schemeClr val="bg1"/>
                        </a:solidFill>
                        <a:latin typeface="Arial" pitchFamily="34" charset="0"/>
                        <a:cs typeface="Arial" pitchFamily="34" charset="0"/>
                      </a:endParaRPr>
                    </a:p>
                  </a:txBody>
                  <a:tcPr/>
                </a:tc>
                <a:tc>
                  <a:txBody>
                    <a:bodyPr/>
                    <a:lstStyle/>
                    <a:p>
                      <a:r>
                        <a:rPr lang="en-US" sz="1200" kern="1200" dirty="0">
                          <a:solidFill>
                            <a:schemeClr val="bg1"/>
                          </a:solidFill>
                          <a:latin typeface="Arial" pitchFamily="34" charset="0"/>
                          <a:ea typeface="+mn-ea"/>
                          <a:cs typeface="Arial" pitchFamily="34" charset="0"/>
                        </a:rPr>
                        <a:t>Contracting Officer and S/R Fuels Specialist</a:t>
                      </a:r>
                      <a:endParaRPr lang="en-US" sz="1200"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
        <p:nvSpPr>
          <p:cNvPr id="2051" name="Rectangle 3"/>
          <p:cNvSpPr>
            <a:spLocks noChangeArrowheads="1"/>
          </p:cNvSpPr>
          <p:nvPr/>
        </p:nvSpPr>
        <p:spPr bwMode="auto">
          <a:xfrm>
            <a:off x="0" y="0"/>
            <a:ext cx="168507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63550" algn="l"/>
                <a:tab pos="1485900" algn="l"/>
                <a:tab pos="5943600" algn="r"/>
              </a:tabLst>
            </a:pPr>
            <a:r>
              <a:rPr kumimoji="0" lang="en-US"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1805		</a:t>
            </a:r>
            <a:endParaRPr kumimoji="0" lang="en-US"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3550" algn="l"/>
                <a:tab pos="1485900" algn="l"/>
                <a:tab pos="5943600" algn="r"/>
              </a:tabLst>
            </a:pPr>
            <a:endParaRPr kumimoji="0" lang="en-US" sz="1800" b="0" i="0" u="none" strike="noStrike" cap="none" normalizeH="0" baseline="0" dirty="0">
              <a:ln>
                <a:noFill/>
              </a:ln>
              <a:solidFill>
                <a:schemeClr val="tx1"/>
              </a:solidFill>
              <a:effectLst/>
              <a:latin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7162800" cy="1143000"/>
          </a:xfrm>
        </p:spPr>
        <p:txBody>
          <a:bodyPr>
            <a:noAutofit/>
          </a:bodyPr>
          <a:lstStyle/>
          <a:p>
            <a:r>
              <a:rPr lang="en-US" sz="3600" dirty="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Hazardous Fuels Reduction IDIQ Solicitation – Specifications</a:t>
            </a:r>
            <a:endParaRPr lang="en-US" sz="36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0" y="2255837"/>
            <a:ext cx="7162800" cy="4525963"/>
          </a:xfrm>
        </p:spPr>
        <p:txBody>
          <a:bodyPr>
            <a:normAutofit/>
          </a:bodyPr>
          <a:lstStyle/>
          <a:p>
            <a:pPr>
              <a:buNone/>
            </a:pPr>
            <a:r>
              <a:rPr lang="en-US" dirty="0">
                <a:effectLst>
                  <a:outerShdw blurRad="38100" dist="38100" dir="2400000" algn="tl" rotWithShape="0">
                    <a:srgbClr val="000000">
                      <a:alpha val="45000"/>
                    </a:srgbClr>
                  </a:outerShdw>
                </a:effectLst>
              </a:rPr>
              <a:t>Hazardous Fuels Reduction Request for Proposals includes:</a:t>
            </a:r>
          </a:p>
          <a:p>
            <a:r>
              <a:rPr lang="en-US" dirty="0">
                <a:effectLst>
                  <a:outerShdw blurRad="38100" dist="38100" dir="2400000" algn="tl" rotWithShape="0">
                    <a:srgbClr val="000000">
                      <a:alpha val="45000"/>
                    </a:srgbClr>
                  </a:outerShdw>
                </a:effectLst>
              </a:rPr>
              <a:t>29 Items</a:t>
            </a:r>
          </a:p>
          <a:p>
            <a:r>
              <a:rPr lang="en-US" dirty="0">
                <a:effectLst>
                  <a:outerShdw blurRad="38100" dist="38100" dir="2400000" algn="tl" rotWithShape="0">
                    <a:srgbClr val="000000">
                      <a:alpha val="45000"/>
                    </a:srgbClr>
                  </a:outerShdw>
                </a:effectLst>
              </a:rPr>
              <a:t>180 Levels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to="" calcmode="lin" valueType="num">
                                      <p:cBhvr>
                                        <p:cTn id="13"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Slashing – Item 01</a:t>
            </a:r>
          </a:p>
        </p:txBody>
      </p:sp>
      <p:pic>
        <p:nvPicPr>
          <p:cNvPr id="4" name="Content Placeholder 3" descr="DSC00406.JPG"/>
          <p:cNvPicPr>
            <a:picLocks noGrp="1" noChangeAspect="1"/>
          </p:cNvPicPr>
          <p:nvPr>
            <p:ph idx="1"/>
          </p:nvPr>
        </p:nvPicPr>
        <p:blipFill>
          <a:blip r:embed="rId3" cstate="print"/>
          <a:stretch>
            <a:fillRect/>
          </a:stretch>
        </p:blipFill>
        <p:spPr>
          <a:xfrm>
            <a:off x="1727200" y="1295400"/>
            <a:ext cx="7416800" cy="5562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Girdling – Item 02</a:t>
            </a:r>
          </a:p>
        </p:txBody>
      </p:sp>
      <p:pic>
        <p:nvPicPr>
          <p:cNvPr id="4" name="Content Placeholder 3" descr="DSCN0545.JPG"/>
          <p:cNvPicPr>
            <a:picLocks noGrp="1" noChangeAspect="1"/>
          </p:cNvPicPr>
          <p:nvPr>
            <p:ph idx="1"/>
          </p:nvPr>
        </p:nvPicPr>
        <p:blipFill>
          <a:blip r:embed="rId3"/>
          <a:stretch>
            <a:fillRect/>
          </a:stretch>
        </p:blipFill>
        <p:spPr>
          <a:xfrm rot="16200000">
            <a:off x="2971800" y="2034381"/>
            <a:ext cx="4876800" cy="3657600"/>
          </a:xfrm>
        </p:spPr>
      </p:pic>
      <p:pic>
        <p:nvPicPr>
          <p:cNvPr id="75778" name="Picture 2" descr="C:\Documents and Settings\bwasha\Local Settings\Temp\notes6030C8\girdling.gif"/>
          <p:cNvPicPr>
            <a:picLocks noChangeAspect="1" noChangeArrowheads="1"/>
          </p:cNvPicPr>
          <p:nvPr/>
        </p:nvPicPr>
        <p:blipFill>
          <a:blip r:embed="rId4"/>
          <a:srcRect/>
          <a:stretch>
            <a:fillRect/>
          </a:stretch>
        </p:blipFill>
        <p:spPr bwMode="auto">
          <a:xfrm>
            <a:off x="4379407" y="3505200"/>
            <a:ext cx="2764343" cy="2647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dissolve">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Lop and Scatter – Item 03</a:t>
            </a:r>
          </a:p>
        </p:txBody>
      </p:sp>
      <p:pic>
        <p:nvPicPr>
          <p:cNvPr id="4" name="Content Placeholder 3" descr="DSC00392.JPG"/>
          <p:cNvPicPr>
            <a:picLocks noGrp="1" noChangeAspect="1"/>
          </p:cNvPicPr>
          <p:nvPr>
            <p:ph idx="1"/>
          </p:nvPr>
        </p:nvPicPr>
        <p:blipFill rotWithShape="1">
          <a:blip r:embed="rId3" cstate="print"/>
          <a:srcRect/>
          <a:stretch/>
        </p:blipFill>
        <p:spPr>
          <a:xfrm>
            <a:off x="1676400" y="1257300"/>
            <a:ext cx="7467600" cy="56007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76200"/>
            <a:ext cx="7315199" cy="1143000"/>
          </a:xfrm>
        </p:spPr>
        <p:txBody>
          <a:bodyPr>
            <a:normAutofit fontScale="90000"/>
          </a:bodyPr>
          <a:lstStyle/>
          <a:p>
            <a:r>
              <a:rPr lang="en-US" sz="3600" dirty="0"/>
              <a:t>Selective Slashing/Thinning – Item 04</a:t>
            </a:r>
          </a:p>
        </p:txBody>
      </p:sp>
      <p:pic>
        <p:nvPicPr>
          <p:cNvPr id="4" name="Content Placeholder 3" descr="DSC01022.JPG"/>
          <p:cNvPicPr>
            <a:picLocks noGrp="1" noChangeAspect="1"/>
          </p:cNvPicPr>
          <p:nvPr>
            <p:ph idx="1"/>
          </p:nvPr>
        </p:nvPicPr>
        <p:blipFill>
          <a:blip r:embed="rId3" cstate="print"/>
          <a:stretch>
            <a:fillRect/>
          </a:stretch>
        </p:blipFill>
        <p:spPr>
          <a:xfrm>
            <a:off x="1676401" y="1257300"/>
            <a:ext cx="7467600" cy="56007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Pruning – Item 05</a:t>
            </a:r>
          </a:p>
        </p:txBody>
      </p:sp>
      <p:pic>
        <p:nvPicPr>
          <p:cNvPr id="4" name="Content Placeholder 3" descr="DSCN0548.JPG"/>
          <p:cNvPicPr>
            <a:picLocks noGrp="1" noChangeAspect="1"/>
          </p:cNvPicPr>
          <p:nvPr>
            <p:ph idx="1"/>
          </p:nvPr>
        </p:nvPicPr>
        <p:blipFill>
          <a:blip r:embed="rId3"/>
          <a:stretch>
            <a:fillRect/>
          </a:stretch>
        </p:blipFill>
        <p:spPr>
          <a:xfrm rot="16200000">
            <a:off x="2598197" y="1771164"/>
            <a:ext cx="5587999" cy="4190999"/>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Hand Pile &amp; Cover – Item 06</a:t>
            </a:r>
          </a:p>
        </p:txBody>
      </p:sp>
      <p:pic>
        <p:nvPicPr>
          <p:cNvPr id="7" name="Content Placeholder 6" descr="DSC01884.JPG"/>
          <p:cNvPicPr>
            <a:picLocks noGrp="1" noChangeAspect="1"/>
          </p:cNvPicPr>
          <p:nvPr>
            <p:ph idx="1"/>
          </p:nvPr>
        </p:nvPicPr>
        <p:blipFill>
          <a:blip r:embed="rId3" cstate="print"/>
          <a:stretch>
            <a:fillRect/>
          </a:stretch>
        </p:blipFill>
        <p:spPr>
          <a:xfrm>
            <a:off x="1727200" y="1295400"/>
            <a:ext cx="7416800" cy="55626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Slashing, Hand Pile &amp; Cover – Item 07</a:t>
            </a:r>
          </a:p>
        </p:txBody>
      </p:sp>
      <p:pic>
        <p:nvPicPr>
          <p:cNvPr id="4" name="Content Placeholder 3" descr="DSC00517.JPG"/>
          <p:cNvPicPr>
            <a:picLocks noGrp="1" noChangeAspect="1"/>
          </p:cNvPicPr>
          <p:nvPr>
            <p:ph idx="1"/>
          </p:nvPr>
        </p:nvPicPr>
        <p:blipFill>
          <a:blip r:embed="rId3" cstate="print"/>
          <a:stretch>
            <a:fillRect/>
          </a:stretch>
        </p:blipFill>
        <p:spPr>
          <a:xfrm>
            <a:off x="1727201" y="1295400"/>
            <a:ext cx="7416800" cy="55626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Fuel Modification Zone (Timber) – Item 08</a:t>
            </a:r>
          </a:p>
        </p:txBody>
      </p:sp>
      <p:pic>
        <p:nvPicPr>
          <p:cNvPr id="4" name="Content Placeholder 3" descr="RB35-N-Line.jpg"/>
          <p:cNvPicPr>
            <a:picLocks noGrp="1" noChangeAspect="1"/>
          </p:cNvPicPr>
          <p:nvPr>
            <p:ph idx="1"/>
          </p:nvPr>
        </p:nvPicPr>
        <p:blipFill rotWithShape="1">
          <a:blip r:embed="rId3"/>
          <a:srcRect l="7981"/>
          <a:stretch/>
        </p:blipFill>
        <p:spPr>
          <a:xfrm>
            <a:off x="1676400" y="1447800"/>
            <a:ext cx="7467600" cy="54102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Fuel Modification Zone (Wood/</a:t>
            </a:r>
            <a:r>
              <a:rPr lang="en-US" sz="3600" dirty="0" err="1"/>
              <a:t>Shrubland</a:t>
            </a:r>
            <a:r>
              <a:rPr lang="en-US" sz="3600" dirty="0"/>
              <a:t>) – Item 09</a:t>
            </a:r>
          </a:p>
        </p:txBody>
      </p:sp>
      <p:pic>
        <p:nvPicPr>
          <p:cNvPr id="4" name="Content Placeholder 3" descr="NM1.jpg"/>
          <p:cNvPicPr>
            <a:picLocks noGrp="1" noChangeAspect="1"/>
          </p:cNvPicPr>
          <p:nvPr>
            <p:ph idx="1"/>
          </p:nvPr>
        </p:nvPicPr>
        <p:blipFill rotWithShape="1">
          <a:blip r:embed="rId3"/>
          <a:srcRect t="4110"/>
          <a:stretch/>
        </p:blipFill>
        <p:spPr>
          <a:xfrm>
            <a:off x="1727201" y="1523999"/>
            <a:ext cx="7416800" cy="5334001"/>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7162800" cy="1143000"/>
          </a:xfrm>
        </p:spPr>
        <p:txBody>
          <a:bodyPr>
            <a:noAutofit/>
          </a:bodyPr>
          <a:lstStyle/>
          <a:p>
            <a:r>
              <a:rPr lang="en-US" sz="3600" dirty="0"/>
              <a:t>Hazardous Fuels </a:t>
            </a:r>
            <a:br>
              <a:rPr lang="en-US" sz="3600" dirty="0"/>
            </a:br>
            <a:r>
              <a:rPr lang="en-US" sz="3600" dirty="0"/>
              <a:t>Reduction IDIQ Solicitation </a:t>
            </a:r>
            <a:br>
              <a:rPr lang="en-US" sz="3600" dirty="0"/>
            </a:br>
            <a:r>
              <a:rPr lang="en-US" sz="3600" dirty="0"/>
              <a:t>Pre-Proposal Workshop</a:t>
            </a:r>
          </a:p>
        </p:txBody>
      </p:sp>
      <p:sp>
        <p:nvSpPr>
          <p:cNvPr id="3" name="Content Placeholder 2"/>
          <p:cNvSpPr>
            <a:spLocks noGrp="1"/>
          </p:cNvSpPr>
          <p:nvPr>
            <p:ph idx="1"/>
          </p:nvPr>
        </p:nvSpPr>
        <p:spPr>
          <a:xfrm>
            <a:off x="1828800" y="2332037"/>
            <a:ext cx="7162800" cy="4525963"/>
          </a:xfrm>
        </p:spPr>
        <p:txBody>
          <a:bodyPr>
            <a:normAutofit/>
          </a:bodyPr>
          <a:lstStyle/>
          <a:p>
            <a:r>
              <a:rPr lang="en-US" sz="2400" dirty="0"/>
              <a:t>Information presented in this workshop is intended to help potential contractors understand this solicitation.</a:t>
            </a:r>
          </a:p>
          <a:p>
            <a:endParaRPr lang="en-US" sz="2400" dirty="0"/>
          </a:p>
          <a:p>
            <a:r>
              <a:rPr lang="en-US" sz="2400" dirty="0"/>
              <a:t>Refer to Solicitation L09PS00981 if in question as to material presented at the workshop.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Hand Cutting &amp; Mechanical Piling – Item 10</a:t>
            </a:r>
          </a:p>
        </p:txBody>
      </p:sp>
      <p:pic>
        <p:nvPicPr>
          <p:cNvPr id="6" name="Content Placeholder 5" descr="Decks-Adam-RoundBull-2.jpg"/>
          <p:cNvPicPr>
            <a:picLocks noGrp="1" noChangeAspect="1"/>
          </p:cNvPicPr>
          <p:nvPr>
            <p:ph idx="1"/>
          </p:nvPr>
        </p:nvPicPr>
        <p:blipFill rotWithShape="1">
          <a:blip r:embed="rId3"/>
          <a:srcRect l="4854"/>
          <a:stretch/>
        </p:blipFill>
        <p:spPr>
          <a:xfrm>
            <a:off x="1676399" y="1625601"/>
            <a:ext cx="7467601" cy="52324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err="1"/>
              <a:t>Fireline</a:t>
            </a:r>
            <a:r>
              <a:rPr lang="en-US" sz="3600" dirty="0"/>
              <a:t> Construction &amp; Maintenance – Item 11</a:t>
            </a:r>
          </a:p>
        </p:txBody>
      </p:sp>
      <p:pic>
        <p:nvPicPr>
          <p:cNvPr id="7" name="Content Placeholder 6" descr="DSCN0562.JPG"/>
          <p:cNvPicPr>
            <a:picLocks noGrp="1" noChangeAspect="1"/>
          </p:cNvPicPr>
          <p:nvPr>
            <p:ph idx="1"/>
          </p:nvPr>
        </p:nvPicPr>
        <p:blipFill>
          <a:blip r:embed="rId3"/>
          <a:stretch>
            <a:fillRect/>
          </a:stretch>
        </p:blipFill>
        <p:spPr>
          <a:xfrm rot="16200000">
            <a:off x="2590801" y="1907381"/>
            <a:ext cx="5486400" cy="41148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Fuels Pullback – Item 12</a:t>
            </a:r>
          </a:p>
        </p:txBody>
      </p:sp>
      <p:pic>
        <p:nvPicPr>
          <p:cNvPr id="6" name="Content Placeholder 5" descr="Save Big'n.a.jpg"/>
          <p:cNvPicPr>
            <a:picLocks noGrp="1" noChangeAspect="1"/>
          </p:cNvPicPr>
          <p:nvPr>
            <p:ph idx="1"/>
          </p:nvPr>
        </p:nvPicPr>
        <p:blipFill rotWithShape="1">
          <a:blip r:embed="rId3"/>
          <a:srcRect r="1015"/>
          <a:stretch/>
        </p:blipFill>
        <p:spPr>
          <a:xfrm>
            <a:off x="1710396" y="1242217"/>
            <a:ext cx="7433604" cy="563043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Prescribed Fire Module </a:t>
            </a:r>
            <a:br>
              <a:rPr lang="en-US" sz="3600" dirty="0"/>
            </a:br>
            <a:r>
              <a:rPr lang="en-US" sz="3600" dirty="0"/>
              <a:t>– Item 13</a:t>
            </a:r>
          </a:p>
        </p:txBody>
      </p:sp>
      <p:pic>
        <p:nvPicPr>
          <p:cNvPr id="4" name="Content Placeholder 3" descr="buckL10.JPG"/>
          <p:cNvPicPr>
            <a:picLocks noGrp="1" noChangeAspect="1"/>
          </p:cNvPicPr>
          <p:nvPr>
            <p:ph idx="1"/>
          </p:nvPr>
        </p:nvPicPr>
        <p:blipFill rotWithShape="1">
          <a:blip r:embed="rId3"/>
          <a:srcRect t="4718"/>
          <a:stretch/>
        </p:blipFill>
        <p:spPr>
          <a:xfrm>
            <a:off x="1676400" y="1524000"/>
            <a:ext cx="7464136" cy="5334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Related Services – Item 14</a:t>
            </a:r>
          </a:p>
        </p:txBody>
      </p:sp>
      <p:pic>
        <p:nvPicPr>
          <p:cNvPr id="4" name="Content Placeholder 3" descr="westsidefire.bmp"/>
          <p:cNvPicPr>
            <a:picLocks noGrp="1" noChangeAspect="1"/>
          </p:cNvPicPr>
          <p:nvPr>
            <p:ph idx="1"/>
          </p:nvPr>
        </p:nvPicPr>
        <p:blipFill>
          <a:blip r:embed="rId3"/>
          <a:stretch>
            <a:fillRect/>
          </a:stretch>
        </p:blipFill>
        <p:spPr>
          <a:xfrm>
            <a:off x="1700785" y="1828801"/>
            <a:ext cx="7443216" cy="50292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Air Curtain Burner – Item 15</a:t>
            </a:r>
          </a:p>
        </p:txBody>
      </p:sp>
      <p:sp>
        <p:nvSpPr>
          <p:cNvPr id="5" name="Content Placeholder 4"/>
          <p:cNvSpPr>
            <a:spLocks noGrp="1"/>
          </p:cNvSpPr>
          <p:nvPr>
            <p:ph idx="1"/>
          </p:nvPr>
        </p:nvSpPr>
        <p:spPr/>
        <p:txBody>
          <a:bodyPr/>
          <a:lstStyle/>
          <a:p>
            <a:endParaRPr lang="en-US" dirty="0"/>
          </a:p>
        </p:txBody>
      </p:sp>
      <p:pic>
        <p:nvPicPr>
          <p:cNvPr id="4" name="Picture 3" descr="air curtain"/>
          <p:cNvPicPr>
            <a:picLocks noChangeAspect="1" noChangeArrowheads="1"/>
          </p:cNvPicPr>
          <p:nvPr/>
        </p:nvPicPr>
        <p:blipFill rotWithShape="1">
          <a:blip r:embed="rId3"/>
          <a:srcRect l="154" r="1"/>
          <a:stretch/>
        </p:blipFill>
        <p:spPr bwMode="auto">
          <a:xfrm>
            <a:off x="1676399" y="1219200"/>
            <a:ext cx="7467601" cy="561455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Severing &amp; Piling – Item 16</a:t>
            </a:r>
          </a:p>
        </p:txBody>
      </p:sp>
      <p:pic>
        <p:nvPicPr>
          <p:cNvPr id="8" name="Picture 4" descr="http://www.deere.com/en_US/cfd/forestry/deere_forestry/media/images/feller_bunchers/tracked/909J/909J_large_06_27_a.jpg"/>
          <p:cNvPicPr>
            <a:picLocks noChangeAspect="1" noChangeArrowheads="1"/>
          </p:cNvPicPr>
          <p:nvPr/>
        </p:nvPicPr>
        <p:blipFill>
          <a:blip r:embed="rId3"/>
          <a:srcRect/>
          <a:stretch>
            <a:fillRect/>
          </a:stretch>
        </p:blipFill>
        <p:spPr bwMode="auto">
          <a:xfrm>
            <a:off x="1714500" y="1905000"/>
            <a:ext cx="7429500" cy="4953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(Grinder) – Item 17</a:t>
            </a:r>
          </a:p>
        </p:txBody>
      </p:sp>
      <p:pic>
        <p:nvPicPr>
          <p:cNvPr id="6" name="Picture 5" descr="Slashbuster-Free-Easy.JPG"/>
          <p:cNvPicPr>
            <a:picLocks noChangeAspect="1"/>
          </p:cNvPicPr>
          <p:nvPr/>
        </p:nvPicPr>
        <p:blipFill rotWithShape="1">
          <a:blip r:embed="rId3"/>
          <a:srcRect l="19579" t="9744" r="250" b="13901"/>
          <a:stretch/>
        </p:blipFill>
        <p:spPr>
          <a:xfrm>
            <a:off x="1676400" y="1524000"/>
            <a:ext cx="7467600"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(Piling) – Item 18</a:t>
            </a:r>
          </a:p>
        </p:txBody>
      </p:sp>
      <p:pic>
        <p:nvPicPr>
          <p:cNvPr id="43018" name="Picture 10" descr="http://i.ebayimg.com/06/!BYQitCg!Wk~$(KGrHgoH-DsEjlLl0BVjBKgjKVNNcQ~~_12.JPG"/>
          <p:cNvPicPr>
            <a:picLocks noChangeAspect="1" noChangeArrowheads="1"/>
          </p:cNvPicPr>
          <p:nvPr/>
        </p:nvPicPr>
        <p:blipFill rotWithShape="1">
          <a:blip r:embed="rId3"/>
          <a:srcRect l="353" b="8109"/>
          <a:stretch/>
        </p:blipFill>
        <p:spPr bwMode="auto">
          <a:xfrm>
            <a:off x="1652155" y="1676401"/>
            <a:ext cx="7491845" cy="51815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3018"/>
                                        </p:tgtEl>
                                        <p:attrNameLst>
                                          <p:attrName>style.visibility</p:attrName>
                                        </p:attrNameLst>
                                      </p:cBhvr>
                                      <p:to>
                                        <p:strVal val="visible"/>
                                      </p:to>
                                    </p:set>
                                    <p:anim calcmode="lin" valueType="num">
                                      <p:cBhvr additive="base">
                                        <p:cTn id="7" dur="500" fill="hold"/>
                                        <p:tgtEl>
                                          <p:spTgt spid="43018"/>
                                        </p:tgtEl>
                                        <p:attrNameLst>
                                          <p:attrName>ppt_x</p:attrName>
                                        </p:attrNameLst>
                                      </p:cBhvr>
                                      <p:tavLst>
                                        <p:tav tm="0">
                                          <p:val>
                                            <p:strVal val="0-#ppt_w/2"/>
                                          </p:val>
                                        </p:tav>
                                        <p:tav tm="100000">
                                          <p:val>
                                            <p:strVal val="#ppt_x"/>
                                          </p:val>
                                        </p:tav>
                                      </p:tavLst>
                                    </p:anim>
                                    <p:anim calcmode="lin" valueType="num">
                                      <p:cBhvr additive="base">
                                        <p:cTn id="8" dur="500" fill="hold"/>
                                        <p:tgtEl>
                                          <p:spTgt spid="430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(Crushing) – Item 19</a:t>
            </a:r>
          </a:p>
        </p:txBody>
      </p:sp>
      <p:pic>
        <p:nvPicPr>
          <p:cNvPr id="4" name="Content Placeholder 3" descr="Cruncher 04 Stuart - 1.JPG"/>
          <p:cNvPicPr>
            <a:picLocks noGrp="1" noChangeAspect="1"/>
          </p:cNvPicPr>
          <p:nvPr>
            <p:ph idx="1"/>
          </p:nvPr>
        </p:nvPicPr>
        <p:blipFill>
          <a:blip r:embed="rId3" cstate="print"/>
          <a:stretch>
            <a:fillRect/>
          </a:stretch>
        </p:blipFill>
        <p:spPr>
          <a:xfrm>
            <a:off x="2392891" y="1600200"/>
            <a:ext cx="6034617" cy="4525963"/>
          </a:xfrm>
        </p:spPr>
      </p:pic>
      <p:pic>
        <p:nvPicPr>
          <p:cNvPr id="6" name="Picture 5" descr="DSC00471.JPG"/>
          <p:cNvPicPr>
            <a:picLocks noChangeAspect="1"/>
          </p:cNvPicPr>
          <p:nvPr/>
        </p:nvPicPr>
        <p:blipFill>
          <a:blip r:embed="rId4" cstate="print"/>
          <a:stretch>
            <a:fillRect/>
          </a:stretch>
        </p:blipFill>
        <p:spPr>
          <a:xfrm>
            <a:off x="2514600" y="17526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5624992" y="2743200"/>
            <a:ext cx="3142802" cy="4019550"/>
          </a:xfrm>
          <a:prstGeom prst="rect">
            <a:avLst/>
          </a:prstGeom>
          <a:noFill/>
          <a:ln w="9525">
            <a:solidFill>
              <a:schemeClr val="bg1"/>
            </a:solid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3962400" y="1524000"/>
            <a:ext cx="3162353" cy="4067175"/>
          </a:xfrm>
          <a:prstGeom prst="rect">
            <a:avLst/>
          </a:prstGeom>
          <a:noFill/>
          <a:ln w="9525">
            <a:solidFill>
              <a:schemeClr val="bg1"/>
            </a:solidFill>
            <a:miter lim="800000"/>
            <a:headEnd/>
            <a:tailEnd/>
          </a:ln>
        </p:spPr>
      </p:pic>
      <p:pic>
        <p:nvPicPr>
          <p:cNvPr id="1026" name="Picture 2"/>
          <p:cNvPicPr>
            <a:picLocks noChangeAspect="1" noChangeArrowheads="1"/>
          </p:cNvPicPr>
          <p:nvPr/>
        </p:nvPicPr>
        <p:blipFill>
          <a:blip r:embed="rId5"/>
          <a:srcRect/>
          <a:stretch>
            <a:fillRect/>
          </a:stretch>
        </p:blipFill>
        <p:spPr bwMode="auto">
          <a:xfrm>
            <a:off x="1981200" y="2604353"/>
            <a:ext cx="3196963" cy="4101247"/>
          </a:xfrm>
          <a:prstGeom prst="rect">
            <a:avLst/>
          </a:prstGeom>
          <a:noFill/>
          <a:ln w="9525">
            <a:solidFill>
              <a:schemeClr val="bg1"/>
            </a:solidFill>
            <a:miter lim="800000"/>
            <a:headEnd/>
            <a:tailEnd/>
          </a:ln>
        </p:spPr>
      </p:pic>
      <p:pic>
        <p:nvPicPr>
          <p:cNvPr id="4" name="Picture 4"/>
          <p:cNvPicPr>
            <a:picLocks noChangeAspect="1" noChangeArrowheads="1"/>
          </p:cNvPicPr>
          <p:nvPr/>
        </p:nvPicPr>
        <p:blipFill>
          <a:blip r:embed="rId6"/>
          <a:srcRect/>
          <a:stretch>
            <a:fillRect/>
          </a:stretch>
        </p:blipFill>
        <p:spPr bwMode="auto">
          <a:xfrm>
            <a:off x="2209800" y="1905000"/>
            <a:ext cx="3322669" cy="4312835"/>
          </a:xfrm>
          <a:prstGeom prst="rect">
            <a:avLst/>
          </a:prstGeom>
          <a:noFill/>
          <a:ln w="9525">
            <a:solidFill>
              <a:schemeClr val="bg1"/>
            </a:solidFill>
            <a:miter lim="800000"/>
            <a:headEnd/>
            <a:tailEnd/>
          </a:ln>
        </p:spPr>
      </p:pic>
      <p:sp>
        <p:nvSpPr>
          <p:cNvPr id="2" name="Title 1"/>
          <p:cNvSpPr>
            <a:spLocks noGrp="1"/>
          </p:cNvSpPr>
          <p:nvPr>
            <p:ph type="title"/>
          </p:nvPr>
        </p:nvSpPr>
        <p:spPr/>
        <p:txBody>
          <a:bodyPr>
            <a:normAutofit/>
          </a:bodyPr>
          <a:lstStyle/>
          <a:p>
            <a:r>
              <a:rPr lang="en-US" sz="3100" dirty="0">
                <a:ea typeface="Times New Roman" pitchFamily="18" charset="0"/>
                <a:cs typeface="Arial" pitchFamily="34" charset="0"/>
              </a:rPr>
              <a:t>National Fire Plan and Contracting</a:t>
            </a:r>
            <a:endParaRPr lang="en-US" dirty="0"/>
          </a:p>
        </p:txBody>
      </p:sp>
      <p:pic>
        <p:nvPicPr>
          <p:cNvPr id="1028" name="Picture 4"/>
          <p:cNvPicPr>
            <a:picLocks noChangeAspect="1" noChangeArrowheads="1"/>
          </p:cNvPicPr>
          <p:nvPr/>
        </p:nvPicPr>
        <p:blipFill>
          <a:blip r:embed="rId7"/>
          <a:srcRect l="1526" t="1035" r="1824" b="2356"/>
          <a:stretch>
            <a:fillRect/>
          </a:stretch>
        </p:blipFill>
        <p:spPr bwMode="auto">
          <a:xfrm>
            <a:off x="4572000" y="1828800"/>
            <a:ext cx="4038600" cy="3124200"/>
          </a:xfrm>
          <a:prstGeom prst="rect">
            <a:avLst/>
          </a:prstGeom>
          <a:noFill/>
          <a:ln w="9525">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(Chipping) – Item 20</a:t>
            </a:r>
          </a:p>
        </p:txBody>
      </p:sp>
      <p:pic>
        <p:nvPicPr>
          <p:cNvPr id="35842" name="Picture 2" descr="Bandit 1890 Brush Chipper"/>
          <p:cNvPicPr>
            <a:picLocks noChangeAspect="1" noChangeArrowheads="1"/>
          </p:cNvPicPr>
          <p:nvPr/>
        </p:nvPicPr>
        <p:blipFill>
          <a:blip r:embed="rId3"/>
          <a:srcRect/>
          <a:stretch>
            <a:fillRect/>
          </a:stretch>
        </p:blipFill>
        <p:spPr bwMode="auto">
          <a:xfrm>
            <a:off x="1705293" y="1295400"/>
            <a:ext cx="7428316" cy="55626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Thinning, Pruning &amp; Piling – Item 21</a:t>
            </a:r>
          </a:p>
        </p:txBody>
      </p:sp>
      <p:pic>
        <p:nvPicPr>
          <p:cNvPr id="4" name="Content Placeholder 3" descr="NorEast4.jpg"/>
          <p:cNvPicPr>
            <a:picLocks noGrp="1" noChangeAspect="1"/>
          </p:cNvPicPr>
          <p:nvPr>
            <p:ph idx="1"/>
          </p:nvPr>
        </p:nvPicPr>
        <p:blipFill>
          <a:blip r:embed="rId3"/>
          <a:stretch>
            <a:fillRect/>
          </a:stretch>
        </p:blipFill>
        <p:spPr>
          <a:xfrm>
            <a:off x="1727201" y="1295401"/>
            <a:ext cx="7416800" cy="55626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Clear Cut &amp; Scatter – Item 22</a:t>
            </a:r>
          </a:p>
        </p:txBody>
      </p:sp>
      <p:pic>
        <p:nvPicPr>
          <p:cNvPr id="6" name="Content Placeholder 5" descr="DCP01140.JPG"/>
          <p:cNvPicPr>
            <a:picLocks noGrp="1" noChangeAspect="1"/>
          </p:cNvPicPr>
          <p:nvPr>
            <p:ph idx="1"/>
          </p:nvPr>
        </p:nvPicPr>
        <p:blipFill>
          <a:blip r:embed="rId3"/>
          <a:stretch>
            <a:fillRect/>
          </a:stretch>
        </p:blipFill>
        <p:spPr>
          <a:xfrm>
            <a:off x="1646382" y="1219200"/>
            <a:ext cx="7504545" cy="5628409"/>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(Chaining) – Item 23</a:t>
            </a:r>
          </a:p>
        </p:txBody>
      </p:sp>
      <p:pic>
        <p:nvPicPr>
          <p:cNvPr id="9" name="Picture 8" descr="DSC03136.JPG"/>
          <p:cNvPicPr>
            <a:picLocks noChangeAspect="1"/>
          </p:cNvPicPr>
          <p:nvPr/>
        </p:nvPicPr>
        <p:blipFill rotWithShape="1">
          <a:blip r:embed="rId3"/>
          <a:srcRect l="1586" b="13048"/>
          <a:stretch/>
        </p:blipFill>
        <p:spPr>
          <a:xfrm>
            <a:off x="1676400" y="1905001"/>
            <a:ext cx="7474527"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(Dixie Harrow) – Item 24</a:t>
            </a:r>
          </a:p>
        </p:txBody>
      </p:sp>
      <p:pic>
        <p:nvPicPr>
          <p:cNvPr id="4" name="Content Placeholder 3" descr="DSCN3131.JPG"/>
          <p:cNvPicPr>
            <a:picLocks noGrp="1" noChangeAspect="1"/>
          </p:cNvPicPr>
          <p:nvPr>
            <p:ph idx="1"/>
          </p:nvPr>
        </p:nvPicPr>
        <p:blipFill>
          <a:blip r:embed="rId3"/>
          <a:stretch>
            <a:fillRect/>
          </a:stretch>
        </p:blipFill>
        <p:spPr>
          <a:xfrm>
            <a:off x="1731819" y="1295401"/>
            <a:ext cx="7412181" cy="5559136"/>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(Mowing) – Item 25</a:t>
            </a:r>
          </a:p>
        </p:txBody>
      </p:sp>
      <p:pic>
        <p:nvPicPr>
          <p:cNvPr id="17410" name="Picture 2" descr="http://wildlife.utah.gov/gbrc/images/brushbeater.jpg">
            <a:hlinkClick r:id="rId3"/>
          </p:cNvPr>
          <p:cNvPicPr>
            <a:picLocks noChangeAspect="1" noChangeArrowheads="1"/>
          </p:cNvPicPr>
          <p:nvPr/>
        </p:nvPicPr>
        <p:blipFill>
          <a:blip r:embed="rId4"/>
          <a:srcRect/>
          <a:stretch>
            <a:fillRect/>
          </a:stretch>
        </p:blipFill>
        <p:spPr bwMode="auto">
          <a:xfrm>
            <a:off x="1695621" y="2133600"/>
            <a:ext cx="7448379" cy="472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Mechanical Fuels Treatment (Grubbing) – Item 26</a:t>
            </a:r>
          </a:p>
        </p:txBody>
      </p:sp>
      <p:pic>
        <p:nvPicPr>
          <p:cNvPr id="7" name="Content Placeholder 6" descr="P4150174.JPG"/>
          <p:cNvPicPr>
            <a:picLocks noGrp="1" noChangeAspect="1"/>
          </p:cNvPicPr>
          <p:nvPr>
            <p:ph idx="1"/>
          </p:nvPr>
        </p:nvPicPr>
        <p:blipFill rotWithShape="1">
          <a:blip r:embed="rId3" cstate="print"/>
          <a:srcRect t="4110"/>
          <a:stretch/>
        </p:blipFill>
        <p:spPr>
          <a:xfrm>
            <a:off x="1723735" y="1523999"/>
            <a:ext cx="7416801" cy="5334001"/>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sz="3600" dirty="0"/>
              <a:t>Partial Cut &amp; Scatter – Item 27</a:t>
            </a:r>
          </a:p>
        </p:txBody>
      </p:sp>
      <p:pic>
        <p:nvPicPr>
          <p:cNvPr id="24578" name="Picture 2" descr="http://i.ebayimg.com/22/!BNZ5WbwBGk~$(KGrHgoH-D8EjlLlzKDlBJpb8I1KCw~~_12.JPG"/>
          <p:cNvPicPr>
            <a:picLocks noChangeAspect="1" noChangeArrowheads="1"/>
          </p:cNvPicPr>
          <p:nvPr/>
        </p:nvPicPr>
        <p:blipFill>
          <a:blip r:embed="rId3"/>
          <a:srcRect/>
          <a:stretch>
            <a:fillRect/>
          </a:stretch>
        </p:blipFill>
        <p:spPr bwMode="auto">
          <a:xfrm>
            <a:off x="1727200" y="1295400"/>
            <a:ext cx="7416800" cy="55626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normAutofit fontScale="90000"/>
          </a:bodyPr>
          <a:lstStyle/>
          <a:p>
            <a:r>
              <a:rPr lang="en-US" sz="3600" dirty="0"/>
              <a:t>Spot Application of Herbicide – Item 28</a:t>
            </a:r>
          </a:p>
        </p:txBody>
      </p:sp>
      <p:pic>
        <p:nvPicPr>
          <p:cNvPr id="6" name="Content Placeholder 5" descr="Hebicide.JPG"/>
          <p:cNvPicPr>
            <a:picLocks noGrp="1" noChangeAspect="1"/>
          </p:cNvPicPr>
          <p:nvPr>
            <p:ph idx="1"/>
          </p:nvPr>
        </p:nvPicPr>
        <p:blipFill>
          <a:blip r:embed="rId3" cstate="print"/>
          <a:stretch>
            <a:fillRect/>
          </a:stretch>
        </p:blipFill>
        <p:spPr>
          <a:xfrm>
            <a:off x="1676401" y="1257300"/>
            <a:ext cx="7467600" cy="56007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fontScale="90000"/>
          </a:bodyPr>
          <a:lstStyle/>
          <a:p>
            <a:r>
              <a:rPr lang="en-US" sz="3600" dirty="0"/>
              <a:t>Broadcast Ground Application of Herbicide – Item 29</a:t>
            </a:r>
          </a:p>
        </p:txBody>
      </p:sp>
      <p:pic>
        <p:nvPicPr>
          <p:cNvPr id="19460" name="Picture 4" descr="http://www.invasive.org/images/768x512/0016293.jpg"/>
          <p:cNvPicPr>
            <a:picLocks noChangeAspect="1" noChangeArrowheads="1"/>
          </p:cNvPicPr>
          <p:nvPr/>
        </p:nvPicPr>
        <p:blipFill>
          <a:blip r:embed="rId3"/>
          <a:srcRect/>
          <a:stretch>
            <a:fillRect/>
          </a:stretch>
        </p:blipFill>
        <p:spPr bwMode="auto">
          <a:xfrm>
            <a:off x="1714500" y="1905000"/>
            <a:ext cx="7429500" cy="495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1+#ppt_w/2"/>
                                          </p:val>
                                        </p:tav>
                                        <p:tav tm="100000">
                                          <p:val>
                                            <p:strVal val="#ppt_x"/>
                                          </p:val>
                                        </p:tav>
                                      </p:tavLst>
                                    </p:anim>
                                    <p:anim calcmode="lin" valueType="num">
                                      <p:cBhvr additive="base">
                                        <p:cTn id="8"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ea typeface="Times New Roman" pitchFamily="18" charset="0"/>
                <a:cs typeface="Arial" pitchFamily="34" charset="0"/>
              </a:rPr>
              <a:t>National Fire Plan and Contracting</a:t>
            </a:r>
            <a:endParaRPr lang="en-US" dirty="0"/>
          </a:p>
        </p:txBody>
      </p:sp>
      <p:sp>
        <p:nvSpPr>
          <p:cNvPr id="5" name="Content Placeholder 4"/>
          <p:cNvSpPr>
            <a:spLocks noGrp="1"/>
          </p:cNvSpPr>
          <p:nvPr>
            <p:ph idx="1"/>
          </p:nvPr>
        </p:nvSpPr>
        <p:spPr/>
        <p:txBody>
          <a:bodyPr>
            <a:normAutofit/>
          </a:bodyPr>
          <a:lstStyle/>
          <a:p>
            <a:pPr>
              <a:lnSpc>
                <a:spcPct val="150000"/>
              </a:lnSpc>
              <a:buNone/>
            </a:pPr>
            <a:r>
              <a:rPr lang="en-US" sz="2400" dirty="0"/>
              <a:t>The goals of the National Fire Plan:</a:t>
            </a:r>
          </a:p>
          <a:p>
            <a:pPr marL="514350" indent="-514350">
              <a:lnSpc>
                <a:spcPct val="150000"/>
              </a:lnSpc>
              <a:buFont typeface="+mj-lt"/>
              <a:buAutoNum type="arabicPeriod"/>
            </a:pPr>
            <a:r>
              <a:rPr lang="en-US" sz="2000" dirty="0"/>
              <a:t>Improve Prevention and Suppression</a:t>
            </a:r>
          </a:p>
          <a:p>
            <a:pPr marL="514350" indent="-514350">
              <a:lnSpc>
                <a:spcPct val="150000"/>
              </a:lnSpc>
              <a:buFont typeface="+mj-lt"/>
              <a:buAutoNum type="arabicPeriod"/>
            </a:pPr>
            <a:r>
              <a:rPr lang="en-US" sz="2000" dirty="0"/>
              <a:t>Reduce Hazardous Fuels</a:t>
            </a:r>
          </a:p>
          <a:p>
            <a:pPr marL="514350" indent="-514350">
              <a:lnSpc>
                <a:spcPct val="150000"/>
              </a:lnSpc>
              <a:buFont typeface="+mj-lt"/>
              <a:buAutoNum type="arabicPeriod"/>
            </a:pPr>
            <a:r>
              <a:rPr lang="en-US" sz="2000" dirty="0"/>
              <a:t>Restore Fire Adapted Ecosystems</a:t>
            </a:r>
          </a:p>
          <a:p>
            <a:pPr marL="514350" indent="-514350">
              <a:lnSpc>
                <a:spcPct val="150000"/>
              </a:lnSpc>
              <a:buFont typeface="+mj-lt"/>
              <a:buAutoNum type="arabicPeriod"/>
            </a:pPr>
            <a:r>
              <a:rPr lang="en-US" sz="2000" dirty="0"/>
              <a:t>Promote Community Assistance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 to="" calcmode="lin" valueType="num">
                                      <p:cBhvr>
                                        <p:cTn id="10" dur="1" fill="hold"/>
                                        <p:tgtEl>
                                          <p:spTgt spid="5">
                                            <p:txEl>
                                              <p:pRg st="2" end="2"/>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to="" calcmode="lin" valueType="num">
                                      <p:cBhvr>
                                        <p:cTn id="13" dur="1" fill="hold"/>
                                        <p:tgtEl>
                                          <p:spTgt spid="5">
                                            <p:txEl>
                                              <p:pRg st="3" end="3"/>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 to="" calcmode="lin" valueType="num">
                                      <p:cBhvr>
                                        <p:cTn id="16"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0"/>
            <a:ext cx="7162800" cy="1143000"/>
          </a:xfrm>
        </p:spPr>
        <p:txBody>
          <a:bodyPr>
            <a:normAutofit fontScale="90000"/>
          </a:bodyPr>
          <a:lstStyle/>
          <a:p>
            <a:r>
              <a:rPr lang="en-US" sz="4000" dirty="0">
                <a:solidFill>
                  <a:schemeClr val="tx1"/>
                </a:solidFill>
                <a:effectLst>
                  <a:outerShdw blurRad="38100" dist="38100" dir="2700000" algn="tl">
                    <a:srgbClr val="000000">
                      <a:alpha val="43137"/>
                    </a:srgbClr>
                  </a:outerShdw>
                </a:effectLst>
                <a:cs typeface="Arial" pitchFamily="34" charset="0"/>
              </a:rPr>
              <a:t>Contract Language and How to Prepare a Solicitation Package</a:t>
            </a:r>
            <a:br>
              <a:rPr lang="en-US" dirty="0">
                <a:solidFill>
                  <a:schemeClr val="bg1"/>
                </a:solidFill>
                <a:latin typeface="Arial" pitchFamily="34" charset="0"/>
                <a:cs typeface="Arial" pitchFamily="34" charset="0"/>
              </a:rPr>
            </a:br>
            <a:endParaRPr lang="en-US" dirty="0"/>
          </a:p>
        </p:txBody>
      </p:sp>
      <p:sp>
        <p:nvSpPr>
          <p:cNvPr id="3" name="Content Placeholder 2"/>
          <p:cNvSpPr>
            <a:spLocks noGrp="1"/>
          </p:cNvSpPr>
          <p:nvPr>
            <p:ph idx="1"/>
          </p:nvPr>
        </p:nvSpPr>
        <p:spPr>
          <a:xfrm>
            <a:off x="1828800" y="2027237"/>
            <a:ext cx="7162800" cy="4525963"/>
          </a:xfrm>
        </p:spPr>
        <p:txBody>
          <a:bodyPr/>
          <a:lstStyle/>
          <a:p>
            <a:r>
              <a:rPr lang="en-US" dirty="0"/>
              <a:t>Pages 61-63.</a:t>
            </a:r>
          </a:p>
        </p:txBody>
      </p:sp>
      <p:pic>
        <p:nvPicPr>
          <p:cNvPr id="4" name="Picture 3" descr="DSCN1020.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b="12500"/>
          <a:stretch/>
        </p:blipFill>
        <p:spPr>
          <a:xfrm>
            <a:off x="2438400" y="2624931"/>
            <a:ext cx="6172200" cy="405050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Solicitation Instructions</a:t>
            </a:r>
          </a:p>
        </p:txBody>
      </p:sp>
      <p:sp>
        <p:nvSpPr>
          <p:cNvPr id="3" name="Content Placeholder 2"/>
          <p:cNvSpPr>
            <a:spLocks noGrp="1"/>
          </p:cNvSpPr>
          <p:nvPr>
            <p:ph idx="1"/>
          </p:nvPr>
        </p:nvSpPr>
        <p:spPr/>
        <p:txBody>
          <a:bodyPr>
            <a:normAutofit/>
          </a:bodyPr>
          <a:lstStyle/>
          <a:p>
            <a:pPr marL="0" indent="0">
              <a:buNone/>
            </a:pPr>
            <a:r>
              <a:rPr lang="en-US" dirty="0">
                <a:latin typeface="Roboto Light" panose="02000000000000000000" pitchFamily="2" charset="0"/>
                <a:ea typeface="Roboto Light" panose="02000000000000000000" pitchFamily="2" charset="0"/>
              </a:rPr>
              <a:t>In order to be considered eligible for award, </a:t>
            </a:r>
            <a:r>
              <a:rPr lang="en-US" dirty="0" err="1">
                <a:latin typeface="Roboto Light" panose="02000000000000000000" pitchFamily="2" charset="0"/>
                <a:ea typeface="Roboto Light" panose="02000000000000000000" pitchFamily="2" charset="0"/>
              </a:rPr>
              <a:t>offerors</a:t>
            </a:r>
            <a:r>
              <a:rPr lang="en-US" dirty="0">
                <a:latin typeface="Roboto Light" panose="02000000000000000000" pitchFamily="2" charset="0"/>
                <a:ea typeface="Roboto Light" panose="02000000000000000000" pitchFamily="2" charset="0"/>
              </a:rPr>
              <a:t> shall accomplish the following:</a:t>
            </a:r>
          </a:p>
          <a:p>
            <a:pPr marL="514350" indent="-514350">
              <a:buFont typeface="+mj-lt"/>
              <a:buAutoNum type="arabicPeriod"/>
            </a:pPr>
            <a:r>
              <a:rPr lang="en-US" sz="2200" dirty="0">
                <a:latin typeface="Roboto Light" panose="02000000000000000000" pitchFamily="2" charset="0"/>
                <a:ea typeface="Roboto Light" panose="02000000000000000000" pitchFamily="2" charset="0"/>
              </a:rPr>
              <a:t>Ensure contractor is currently registration at </a:t>
            </a:r>
            <a:r>
              <a:rPr lang="en-US" sz="2200" u="sng" dirty="0">
                <a:solidFill>
                  <a:schemeClr val="tx1"/>
                </a:solidFill>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http://www.ccr.gov</a:t>
            </a:r>
            <a:r>
              <a:rPr lang="en-US" sz="2200" dirty="0">
                <a:latin typeface="Roboto Light" panose="02000000000000000000" pitchFamily="2" charset="0"/>
                <a:ea typeface="Roboto Light" panose="02000000000000000000" pitchFamily="2" charset="0"/>
              </a:rPr>
              <a:t>.</a:t>
            </a:r>
          </a:p>
          <a:p>
            <a:pPr marL="514350" indent="-514350">
              <a:buFont typeface="+mj-lt"/>
              <a:buAutoNum type="arabicPeriod"/>
            </a:pPr>
            <a:r>
              <a:rPr lang="en-US" sz="2200" dirty="0">
                <a:latin typeface="Roboto Light" panose="02000000000000000000" pitchFamily="2" charset="0"/>
                <a:ea typeface="Roboto Light" panose="02000000000000000000" pitchFamily="2" charset="0"/>
              </a:rPr>
              <a:t>Complete blocks 17A (including DUNS (Dunn &amp; Bradstreet) number in block labeled "CODE"), 30A, 30B and 30C on Form SF1449 - Solicitation/Solicitation/ Order </a:t>
            </a:r>
            <a:r>
              <a:rPr lang="en-US" sz="2200" dirty="0">
                <a:solidFill>
                  <a:schemeClr val="tx1"/>
                </a:solid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http://www.dnb.com/</a:t>
            </a:r>
            <a:r>
              <a:rPr lang="en-US" sz="2200" dirty="0">
                <a:solidFill>
                  <a:schemeClr val="tx1"/>
                </a:solidFill>
                <a:latin typeface="Roboto Light" panose="02000000000000000000" pitchFamily="2" charset="0"/>
                <a:ea typeface="Roboto Light" panose="02000000000000000000" pitchFamily="2" charset="0"/>
              </a:rPr>
              <a:t> </a:t>
            </a:r>
            <a:endParaRPr lang="en-US" sz="2200" dirty="0">
              <a:latin typeface="Roboto Light" panose="02000000000000000000" pitchFamily="2" charset="0"/>
              <a:ea typeface="Roboto Light"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Solicitation Instructions</a:t>
            </a:r>
          </a:p>
        </p:txBody>
      </p:sp>
      <p:sp>
        <p:nvSpPr>
          <p:cNvPr id="3" name="Content Placeholder 2"/>
          <p:cNvSpPr>
            <a:spLocks noGrp="1"/>
          </p:cNvSpPr>
          <p:nvPr>
            <p:ph idx="1"/>
          </p:nvPr>
        </p:nvSpPr>
        <p:spPr/>
        <p:txBody>
          <a:bodyPr>
            <a:normAutofit/>
          </a:bodyPr>
          <a:lstStyle/>
          <a:p>
            <a:pPr marL="514350" lvl="0" indent="-514350">
              <a:buFont typeface="+mj-lt"/>
              <a:buAutoNum type="arabicPeriod" startAt="3"/>
            </a:pPr>
            <a:r>
              <a:rPr lang="en-US" dirty="0"/>
              <a:t>Under the section entitled, "Notices to </a:t>
            </a:r>
            <a:r>
              <a:rPr lang="en-US" dirty="0" err="1"/>
              <a:t>Offerors</a:t>
            </a:r>
            <a:r>
              <a:rPr lang="en-US" dirty="0"/>
              <a:t>", perform the following:</a:t>
            </a:r>
          </a:p>
          <a:p>
            <a:pPr lvl="1">
              <a:buFont typeface="Arial" pitchFamily="34" charset="0"/>
              <a:buChar char="•"/>
            </a:pPr>
            <a:r>
              <a:rPr lang="en-US" sz="2200" dirty="0"/>
              <a:t>Insert a dollar amount in the "Task Order Maximum Dollars".</a:t>
            </a:r>
          </a:p>
          <a:p>
            <a:pPr lvl="1">
              <a:buFont typeface="Arial" pitchFamily="34" charset="0"/>
              <a:buChar char="•"/>
            </a:pPr>
            <a:r>
              <a:rPr lang="en-US" sz="2200" dirty="0"/>
              <a:t>Identify states you wish to be considered for work under "Place Of Performance".</a:t>
            </a:r>
          </a:p>
          <a:p>
            <a:pPr lvl="1">
              <a:buFont typeface="Arial" pitchFamily="34" charset="0"/>
              <a:buChar char="•"/>
            </a:pPr>
            <a:r>
              <a:rPr lang="en-US" sz="2200" dirty="0"/>
              <a:t>Identify line items your proposal is being offered for in "List Of Line Items".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Solicitation Instructions</a:t>
            </a:r>
          </a:p>
        </p:txBody>
      </p:sp>
      <p:sp>
        <p:nvSpPr>
          <p:cNvPr id="3" name="Content Placeholder 2"/>
          <p:cNvSpPr>
            <a:spLocks noGrp="1"/>
          </p:cNvSpPr>
          <p:nvPr>
            <p:ph idx="1"/>
          </p:nvPr>
        </p:nvSpPr>
        <p:spPr/>
        <p:txBody>
          <a:bodyPr>
            <a:normAutofit/>
          </a:bodyPr>
          <a:lstStyle/>
          <a:p>
            <a:pPr marL="514350" lvl="0" indent="-514350">
              <a:buFont typeface="+mj-lt"/>
              <a:buAutoNum type="arabicPeriod" startAt="4"/>
            </a:pPr>
            <a:r>
              <a:rPr lang="en-US" dirty="0"/>
              <a:t>Provide one price for all states under "Base Year Unit Fixed Price", “Option Year I Unit Fixed Price" and "Option Year II Unit Fixed Price" listed under "Supplies/Services And Prices" for all line items you are proposing on.  </a:t>
            </a:r>
          </a:p>
          <a:p>
            <a:pPr lvl="1">
              <a:buFont typeface="Arial" pitchFamily="34" charset="0"/>
              <a:buChar char="•"/>
            </a:pPr>
            <a:r>
              <a:rPr lang="en-US" sz="2200" dirty="0"/>
              <a:t>This will be the MAXIMUM price for any state that you are proposing on.  </a:t>
            </a:r>
          </a:p>
          <a:p>
            <a:pPr lvl="1">
              <a:buFont typeface="Arial" pitchFamily="34" charset="0"/>
              <a:buChar char="•"/>
            </a:pPr>
            <a:r>
              <a:rPr lang="en-US" sz="2200" dirty="0"/>
              <a:t>Price includes mobilization costs.</a:t>
            </a:r>
          </a:p>
          <a:p>
            <a:pPr lvl="1">
              <a:buFont typeface="Arial" pitchFamily="34" charset="0"/>
              <a:buChar char="•"/>
            </a:pPr>
            <a:r>
              <a:rPr lang="en-US" sz="2200" dirty="0"/>
              <a:t>No future increases will be accepted under any circumstance.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Solicitation Instructions</a:t>
            </a:r>
          </a:p>
        </p:txBody>
      </p:sp>
      <p:sp>
        <p:nvSpPr>
          <p:cNvPr id="3" name="Content Placeholder 2"/>
          <p:cNvSpPr>
            <a:spLocks noGrp="1"/>
          </p:cNvSpPr>
          <p:nvPr>
            <p:ph idx="1"/>
          </p:nvPr>
        </p:nvSpPr>
        <p:spPr/>
        <p:txBody>
          <a:bodyPr>
            <a:normAutofit/>
          </a:bodyPr>
          <a:lstStyle/>
          <a:p>
            <a:pPr marL="514350" lvl="0" indent="-514350">
              <a:buFont typeface="+mj-lt"/>
              <a:buAutoNum type="arabicPeriod" startAt="5"/>
            </a:pPr>
            <a:r>
              <a:rPr lang="en-US" dirty="0"/>
              <a:t>Provide a Technical and Past Performance proposal in accordance with the provision entitled "52.212-02 Evaluation – Commercial Items".  </a:t>
            </a:r>
          </a:p>
          <a:p>
            <a:pPr marL="514350" lvl="0" indent="-514350">
              <a:buFont typeface="+mj-lt"/>
              <a:buAutoNum type="arabicPeriod" startAt="5"/>
            </a:pPr>
            <a:r>
              <a:rPr lang="en-US" dirty="0"/>
              <a:t>Complete the provision entitled "52.212-03 </a:t>
            </a:r>
            <a:r>
              <a:rPr lang="en-US" dirty="0" err="1"/>
              <a:t>Offeror</a:t>
            </a:r>
            <a:r>
              <a:rPr lang="en-US" dirty="0"/>
              <a:t> Representations and Certifications – Commercial Items".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Solicitation Instructions</a:t>
            </a:r>
          </a:p>
        </p:txBody>
      </p:sp>
      <p:sp>
        <p:nvSpPr>
          <p:cNvPr id="3" name="Content Placeholder 2"/>
          <p:cNvSpPr>
            <a:spLocks noGrp="1"/>
          </p:cNvSpPr>
          <p:nvPr>
            <p:ph idx="1"/>
          </p:nvPr>
        </p:nvSpPr>
        <p:spPr/>
        <p:txBody>
          <a:bodyPr>
            <a:normAutofit/>
          </a:bodyPr>
          <a:lstStyle/>
          <a:p>
            <a:pPr marL="514350" lvl="0" indent="-514350">
              <a:buFont typeface="+mj-lt"/>
              <a:buAutoNum type="arabicPeriod" startAt="7"/>
            </a:pPr>
            <a:r>
              <a:rPr lang="en-US" dirty="0"/>
              <a:t>Four copies must be </a:t>
            </a:r>
            <a:r>
              <a:rPr lang="en-US" dirty="0">
                <a:solidFill>
                  <a:srgbClr val="FF0000"/>
                </a:solidFill>
              </a:rPr>
              <a:t>RECEIVED</a:t>
            </a:r>
            <a:r>
              <a:rPr lang="en-US" dirty="0"/>
              <a:t> by 26 October 2009 at:</a:t>
            </a:r>
          </a:p>
          <a:p>
            <a:pPr indent="285750">
              <a:buNone/>
            </a:pPr>
            <a:endParaRPr lang="en-US" sz="2400" dirty="0"/>
          </a:p>
          <a:p>
            <a:pPr indent="285750">
              <a:buNone/>
            </a:pPr>
            <a:r>
              <a:rPr lang="en-US" sz="2400" dirty="0"/>
              <a:t>Bureau of Land Management, OC-663</a:t>
            </a:r>
          </a:p>
          <a:p>
            <a:pPr indent="285750">
              <a:buNone/>
            </a:pPr>
            <a:r>
              <a:rPr lang="en-US" sz="2400" dirty="0"/>
              <a:t>Building 50, Denver Federal Center</a:t>
            </a:r>
          </a:p>
          <a:p>
            <a:pPr indent="285750">
              <a:buNone/>
            </a:pPr>
            <a:r>
              <a:rPr lang="en-US" sz="2400" dirty="0"/>
              <a:t>P.O. Box 25047</a:t>
            </a:r>
          </a:p>
          <a:p>
            <a:pPr indent="285750">
              <a:buNone/>
            </a:pPr>
            <a:r>
              <a:rPr lang="en-US" sz="2400" dirty="0"/>
              <a:t>Denver, Colorado 80225-0047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1"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Evaluation – Commercial Items </a:t>
            </a:r>
          </a:p>
        </p:txBody>
      </p:sp>
      <p:sp>
        <p:nvSpPr>
          <p:cNvPr id="3" name="Content Placeholder 2"/>
          <p:cNvSpPr>
            <a:spLocks noGrp="1"/>
          </p:cNvSpPr>
          <p:nvPr>
            <p:ph idx="1"/>
          </p:nvPr>
        </p:nvSpPr>
        <p:spPr/>
        <p:txBody>
          <a:bodyPr>
            <a:normAutofit/>
          </a:bodyPr>
          <a:lstStyle/>
          <a:p>
            <a:pPr lvl="0"/>
            <a:r>
              <a:rPr lang="en-US" dirty="0"/>
              <a:t>Contracts resulting from this solicitation will be awarded to the responsible </a:t>
            </a:r>
            <a:r>
              <a:rPr lang="en-US" dirty="0" err="1"/>
              <a:t>offerors</a:t>
            </a:r>
            <a:r>
              <a:rPr lang="en-US" dirty="0"/>
              <a:t> whose offer conforming to the solicitation will be most advantageous to the Government, based on price and other factors.  </a:t>
            </a:r>
          </a:p>
          <a:p>
            <a:r>
              <a:rPr lang="en-US" dirty="0"/>
              <a:t>Technical, Past Performance, and Price factors shall be used to evaluate offers.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a:t>
            </a:r>
          </a:p>
        </p:txBody>
      </p:sp>
      <p:sp>
        <p:nvSpPr>
          <p:cNvPr id="3" name="Content Placeholder 2"/>
          <p:cNvSpPr>
            <a:spLocks noGrp="1"/>
          </p:cNvSpPr>
          <p:nvPr>
            <p:ph idx="1"/>
          </p:nvPr>
        </p:nvSpPr>
        <p:spPr/>
        <p:txBody>
          <a:bodyPr/>
          <a:lstStyle/>
          <a:p>
            <a:r>
              <a:rPr lang="en-US" dirty="0"/>
              <a:t>Personnel</a:t>
            </a:r>
          </a:p>
          <a:p>
            <a:r>
              <a:rPr lang="en-US" b="1" dirty="0"/>
              <a:t>Equipment</a:t>
            </a:r>
            <a:endParaRPr lang="en-US" dirty="0"/>
          </a:p>
          <a:p>
            <a:r>
              <a:rPr lang="en-US" b="1" dirty="0"/>
              <a:t>Utilization of Small and Local Business Concerns and Hiring of Local Employees and Product Processing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Personnel</a:t>
            </a:r>
          </a:p>
        </p:txBody>
      </p:sp>
      <p:sp>
        <p:nvSpPr>
          <p:cNvPr id="3" name="Content Placeholder 2"/>
          <p:cNvSpPr>
            <a:spLocks noGrp="1"/>
          </p:cNvSpPr>
          <p:nvPr>
            <p:ph idx="1"/>
          </p:nvPr>
        </p:nvSpPr>
        <p:spPr/>
        <p:txBody>
          <a:bodyPr>
            <a:normAutofit/>
          </a:bodyPr>
          <a:lstStyle/>
          <a:p>
            <a:r>
              <a:rPr lang="en-US" dirty="0"/>
              <a:t>Contract Manager for the Contractor – one page resume</a:t>
            </a:r>
          </a:p>
          <a:p>
            <a:r>
              <a:rPr lang="en-US" dirty="0"/>
              <a:t>On site job superintendent for the Contractor – one page resume</a:t>
            </a:r>
          </a:p>
          <a:p>
            <a:r>
              <a:rPr lang="en-US" dirty="0"/>
              <a:t>Number of full time employees to be used for this project</a:t>
            </a:r>
          </a:p>
          <a:p>
            <a:r>
              <a:rPr lang="en-US" dirty="0"/>
              <a:t>Number of part time employees to be used for this project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dirty="0"/>
              <a:t>Personnel</a:t>
            </a:r>
          </a:p>
        </p:txBody>
      </p:sp>
      <p:sp>
        <p:nvSpPr>
          <p:cNvPr id="3" name="Content Placeholder 2"/>
          <p:cNvSpPr>
            <a:spLocks noGrp="1"/>
          </p:cNvSpPr>
          <p:nvPr>
            <p:ph idx="1"/>
          </p:nvPr>
        </p:nvSpPr>
        <p:spPr>
          <a:xfrm>
            <a:off x="1828800" y="1371600"/>
            <a:ext cx="7162800" cy="5257800"/>
          </a:xfrm>
        </p:spPr>
        <p:txBody>
          <a:bodyPr>
            <a:normAutofit/>
          </a:bodyPr>
          <a:lstStyle/>
          <a:p>
            <a:r>
              <a:rPr lang="en-US" sz="2000" dirty="0"/>
              <a:t>Prescribed Fire Modules – Provide additional documentation for personnel qualifications and experience (Single Resource Boss (CRWB and ENGB), Advanced Firefighter/Squad Boss (FFT1), and Prescribed Fire Crew Member (FFT2 - Firefighter))</a:t>
            </a:r>
          </a:p>
          <a:p>
            <a:r>
              <a:rPr lang="en-US" sz="2000" dirty="0"/>
              <a:t>Supervisory Positions - The name, specific qualifications, credentials and level of experience practical or educational, for the person(s) who will be assigned to supervisory positions.</a:t>
            </a:r>
          </a:p>
          <a:p>
            <a:r>
              <a:rPr lang="en-US" sz="2000" dirty="0"/>
              <a:t>Crew Member Positions - The numbers, training, and experience levels of the crew members.  </a:t>
            </a:r>
          </a:p>
          <a:p>
            <a:r>
              <a:rPr lang="en-US" sz="2000" dirty="0"/>
              <a:t>Identify if workforce are current employees, subcontractors, or will be hired locally if you are awarded this solicitation. </a:t>
            </a:r>
          </a:p>
          <a:p>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10-Year Comprehensive Strategy</a:t>
            </a:r>
            <a:endParaRPr lang="en-US" dirty="0"/>
          </a:p>
        </p:txBody>
      </p:sp>
      <p:sp>
        <p:nvSpPr>
          <p:cNvPr id="5" name="Content Placeholder 4"/>
          <p:cNvSpPr>
            <a:spLocks noGrp="1"/>
          </p:cNvSpPr>
          <p:nvPr>
            <p:ph idx="1"/>
          </p:nvPr>
        </p:nvSpPr>
        <p:spPr/>
        <p:txBody>
          <a:bodyPr>
            <a:normAutofit/>
          </a:bodyPr>
          <a:lstStyle/>
          <a:p>
            <a:pPr>
              <a:buNone/>
            </a:pPr>
            <a:r>
              <a:rPr lang="en-US" sz="2400" dirty="0"/>
              <a:t>Reduce Hazardous Fuels Guiding Principle:</a:t>
            </a:r>
            <a:br>
              <a:rPr lang="en-US" sz="2400" dirty="0"/>
            </a:br>
            <a:r>
              <a:rPr lang="en-US" sz="2400" dirty="0"/>
              <a:t> </a:t>
            </a:r>
          </a:p>
          <a:p>
            <a:r>
              <a:rPr lang="en-US" sz="2000" dirty="0"/>
              <a:t>Hazardous Fuel Reduction – Prioritize hazardous fuels reduction where the negative impacts of </a:t>
            </a:r>
            <a:r>
              <a:rPr lang="en-US" sz="2000" dirty="0" err="1"/>
              <a:t>wildland</a:t>
            </a:r>
            <a:r>
              <a:rPr lang="en-US" sz="2000" dirty="0"/>
              <a:t> fire are greatest.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1143000"/>
          </a:xfrm>
        </p:spPr>
        <p:txBody>
          <a:bodyPr>
            <a:normAutofit/>
          </a:bodyPr>
          <a:lstStyle/>
          <a:p>
            <a:r>
              <a:rPr lang="en-US" b="1" dirty="0"/>
              <a:t>Equipment</a:t>
            </a:r>
            <a:endParaRPr lang="en-US" dirty="0"/>
          </a:p>
        </p:txBody>
      </p:sp>
      <p:sp>
        <p:nvSpPr>
          <p:cNvPr id="3" name="Content Placeholder 2"/>
          <p:cNvSpPr>
            <a:spLocks noGrp="1"/>
          </p:cNvSpPr>
          <p:nvPr>
            <p:ph idx="1"/>
          </p:nvPr>
        </p:nvSpPr>
        <p:spPr>
          <a:xfrm>
            <a:off x="1828800" y="1371600"/>
            <a:ext cx="7162800" cy="5257800"/>
          </a:xfrm>
        </p:spPr>
        <p:txBody>
          <a:bodyPr>
            <a:normAutofit/>
          </a:bodyPr>
          <a:lstStyle/>
          <a:p>
            <a:pPr marL="0" indent="0">
              <a:buNone/>
            </a:pPr>
            <a:r>
              <a:rPr lang="en-US" b="1" dirty="0"/>
              <a:t>Answer only those questions pertinent to items bidding.</a:t>
            </a:r>
            <a:endParaRPr lang="en-US" dirty="0"/>
          </a:p>
          <a:p>
            <a:r>
              <a:rPr lang="en-US" sz="2200" dirty="0"/>
              <a:t>List of hand tools to be used on the job that are owned.</a:t>
            </a:r>
          </a:p>
          <a:p>
            <a:r>
              <a:rPr lang="en-US" sz="2200" dirty="0"/>
              <a:t>List of hand tools to be used on the job that will be either rented or purchased.</a:t>
            </a:r>
          </a:p>
          <a:p>
            <a:r>
              <a:rPr lang="en-US" sz="2200" dirty="0"/>
              <a:t>Attach a list of vehicles including make and model that will be used on the job.</a:t>
            </a:r>
          </a:p>
          <a:p>
            <a:r>
              <a:rPr lang="en-US" sz="2200" dirty="0"/>
              <a:t>Attach a list of mechanical equipment to be used on the job, if 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7162800" cy="1143000"/>
          </a:xfrm>
        </p:spPr>
        <p:txBody>
          <a:bodyPr>
            <a:noAutofit/>
          </a:bodyPr>
          <a:lstStyle/>
          <a:p>
            <a:r>
              <a:rPr lang="en-US" sz="2800" b="1" dirty="0"/>
              <a:t>Utilization of Small and Local Business Concerns and Hiring of Local Employees and Product Processing</a:t>
            </a:r>
            <a:endParaRPr lang="en-US" sz="2800" dirty="0"/>
          </a:p>
        </p:txBody>
      </p:sp>
      <p:sp>
        <p:nvSpPr>
          <p:cNvPr id="3" name="Content Placeholder 2"/>
          <p:cNvSpPr>
            <a:spLocks noGrp="1"/>
          </p:cNvSpPr>
          <p:nvPr>
            <p:ph idx="1"/>
          </p:nvPr>
        </p:nvSpPr>
        <p:spPr>
          <a:xfrm>
            <a:off x="1828800" y="1905000"/>
            <a:ext cx="7162800" cy="4648200"/>
          </a:xfrm>
        </p:spPr>
        <p:txBody>
          <a:bodyPr>
            <a:normAutofit fontScale="92500" lnSpcReduction="10000"/>
          </a:bodyPr>
          <a:lstStyle/>
          <a:p>
            <a:r>
              <a:rPr lang="en-US" dirty="0"/>
              <a:t>The plan for providing employment opportunities to people in the local rural communities and plan for providing training opportunities to those people in local rural communities.</a:t>
            </a:r>
            <a:r>
              <a:rPr lang="en-US" b="1" dirty="0"/>
              <a:t> </a:t>
            </a:r>
            <a:endParaRPr lang="en-US" dirty="0"/>
          </a:p>
          <a:p>
            <a:r>
              <a:rPr lang="en-US" dirty="0"/>
              <a:t>Use and involvement of local American Indian tribes, personnel, and business. </a:t>
            </a:r>
          </a:p>
          <a:p>
            <a:r>
              <a:rPr lang="en-US" dirty="0"/>
              <a:t>Significant use of local business for product processing</a:t>
            </a:r>
            <a:r>
              <a:rPr lang="en-US" b="1" dirty="0"/>
              <a:t>.</a:t>
            </a:r>
            <a:endParaRPr lang="en-US" dirty="0"/>
          </a:p>
          <a:p>
            <a:r>
              <a:rPr lang="en-US" dirty="0"/>
              <a:t>Use of local small business</a:t>
            </a:r>
            <a:r>
              <a:rPr lang="en-US" b="1" dirty="0"/>
              <a:t>. </a:t>
            </a:r>
            <a:endParaRPr lang="en-US" dirty="0"/>
          </a:p>
          <a:p>
            <a:r>
              <a:rPr lang="en-US" dirty="0"/>
              <a:t>Knowledge of and ability to integrate into the local culture and insure that the project is embraced locally.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162800" cy="1143000"/>
          </a:xfrm>
        </p:spPr>
        <p:txBody>
          <a:bodyPr/>
          <a:lstStyle/>
          <a:p>
            <a:r>
              <a:rPr lang="en-US" dirty="0"/>
              <a:t>Price</a:t>
            </a:r>
          </a:p>
        </p:txBody>
      </p:sp>
      <p:sp>
        <p:nvSpPr>
          <p:cNvPr id="3" name="Content Placeholder 2"/>
          <p:cNvSpPr>
            <a:spLocks noGrp="1"/>
          </p:cNvSpPr>
          <p:nvPr>
            <p:ph idx="1"/>
          </p:nvPr>
        </p:nvSpPr>
        <p:spPr>
          <a:xfrm>
            <a:off x="1828800" y="1219200"/>
            <a:ext cx="7162800" cy="5334000"/>
          </a:xfrm>
        </p:spPr>
        <p:txBody>
          <a:bodyPr>
            <a:normAutofit lnSpcReduction="10000"/>
          </a:bodyPr>
          <a:lstStyle/>
          <a:p>
            <a:r>
              <a:rPr lang="en-US" dirty="0"/>
              <a:t>Reasonableness will be established by the existence of adequate price competition and by comparing all of the proposed prices.  </a:t>
            </a:r>
          </a:p>
          <a:p>
            <a:r>
              <a:rPr lang="en-US" dirty="0"/>
              <a:t>The Price factor is not numerically weighted or scored.  </a:t>
            </a:r>
          </a:p>
          <a:p>
            <a:r>
              <a:rPr lang="en-US" dirty="0"/>
              <a:t>The realism of proposed prices may significantly affect the final selection for award.  </a:t>
            </a:r>
          </a:p>
          <a:p>
            <a:r>
              <a:rPr lang="en-US" dirty="0"/>
              <a:t>Material unbalancing between line items may be cause for rejection of the </a:t>
            </a:r>
            <a:r>
              <a:rPr lang="en-US" dirty="0" err="1"/>
              <a:t>offeror’s</a:t>
            </a:r>
            <a:r>
              <a:rPr lang="en-US" dirty="0"/>
              <a:t> proposal.</a:t>
            </a:r>
          </a:p>
          <a:p>
            <a:r>
              <a:rPr lang="en-US" dirty="0"/>
              <a:t>Technical and past performance, when combined, are significantly more important than price.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Performance</a:t>
            </a:r>
          </a:p>
        </p:txBody>
      </p:sp>
      <p:sp>
        <p:nvSpPr>
          <p:cNvPr id="3" name="Content Placeholder 2"/>
          <p:cNvSpPr>
            <a:spLocks noGrp="1"/>
          </p:cNvSpPr>
          <p:nvPr>
            <p:ph idx="1"/>
          </p:nvPr>
        </p:nvSpPr>
        <p:spPr/>
        <p:txBody>
          <a:bodyPr>
            <a:normAutofit/>
          </a:bodyPr>
          <a:lstStyle/>
          <a:p>
            <a:r>
              <a:rPr lang="en-US" dirty="0"/>
              <a:t>Three past performance questionnaires evaluating services within the past three years are required for each </a:t>
            </a:r>
            <a:r>
              <a:rPr lang="en-US" dirty="0" err="1"/>
              <a:t>offeror</a:t>
            </a:r>
            <a:r>
              <a:rPr lang="en-US" dirty="0"/>
              <a:t>.  </a:t>
            </a:r>
          </a:p>
          <a:p>
            <a:r>
              <a:rPr lang="en-US" dirty="0"/>
              <a:t>If less than three questionnaires are received, the </a:t>
            </a:r>
            <a:r>
              <a:rPr lang="en-US" dirty="0" err="1"/>
              <a:t>offeror</a:t>
            </a:r>
            <a:r>
              <a:rPr lang="en-US" dirty="0"/>
              <a:t> will receive a neutral past performance rating.  </a:t>
            </a:r>
          </a:p>
          <a:p>
            <a:r>
              <a:rPr lang="en-US" dirty="0"/>
              <a:t>Responses to questionnaires obtained by the Government from sources other than those provided by the </a:t>
            </a:r>
            <a:r>
              <a:rPr lang="en-US" dirty="0" err="1"/>
              <a:t>offeror</a:t>
            </a:r>
            <a:r>
              <a:rPr lang="en-US" dirty="0"/>
              <a:t> may be included.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0"/>
            <a:ext cx="7162800" cy="1143000"/>
          </a:xfrm>
        </p:spPr>
        <p:txBody>
          <a:bodyPr>
            <a:normAutofit fontScale="90000"/>
          </a:bodyPr>
          <a:lstStyle/>
          <a:p>
            <a:r>
              <a:rPr lang="en-US" sz="4000" dirty="0">
                <a:solidFill>
                  <a:schemeClr val="tx1"/>
                </a:solidFill>
                <a:effectLst>
                  <a:outerShdw blurRad="38100" dist="38100" dir="2700000" algn="tl">
                    <a:srgbClr val="000000">
                      <a:alpha val="43137"/>
                    </a:srgbClr>
                  </a:outerShdw>
                </a:effectLst>
                <a:cs typeface="Arial" pitchFamily="34" charset="0"/>
              </a:rPr>
              <a:t>Assistance from the State Procurement Technical Assistance Center</a:t>
            </a:r>
            <a:br>
              <a:rPr lang="en-US" dirty="0">
                <a:solidFill>
                  <a:schemeClr val="bg1"/>
                </a:solidFill>
                <a:latin typeface="Arial" pitchFamily="34" charset="0"/>
                <a:cs typeface="Arial" pitchFamily="34" charset="0"/>
              </a:rPr>
            </a:br>
            <a:endParaRPr lang="en-US" dirty="0"/>
          </a:p>
        </p:txBody>
      </p:sp>
      <p:sp>
        <p:nvSpPr>
          <p:cNvPr id="3" name="Content Placeholder 2"/>
          <p:cNvSpPr>
            <a:spLocks noGrp="1"/>
          </p:cNvSpPr>
          <p:nvPr>
            <p:ph idx="1"/>
          </p:nvPr>
        </p:nvSpPr>
        <p:spPr>
          <a:xfrm>
            <a:off x="1828800" y="2027237"/>
            <a:ext cx="7162800" cy="4525963"/>
          </a:xfrm>
        </p:spPr>
        <p:txBody>
          <a:bodyPr>
            <a:normAutofit fontScale="70000" lnSpcReduction="20000"/>
          </a:bodyPr>
          <a:lstStyle/>
          <a:p>
            <a:r>
              <a:rPr lang="en-US" dirty="0"/>
              <a:t>Help small businesses with all phases of Government contracting - federal, state, and local.</a:t>
            </a:r>
          </a:p>
          <a:p>
            <a:r>
              <a:rPr lang="en-US" dirty="0"/>
              <a:t>Counselors provide one-on-one and group instruction that helps clients identify contracting opportunities.</a:t>
            </a:r>
          </a:p>
          <a:p>
            <a:r>
              <a:rPr lang="en-US" dirty="0"/>
              <a:t> PTAC Services:</a:t>
            </a:r>
          </a:p>
          <a:p>
            <a:pPr lvl="1"/>
            <a:r>
              <a:rPr lang="en-US" dirty="0"/>
              <a:t>One-on-one counseling </a:t>
            </a:r>
          </a:p>
          <a:p>
            <a:pPr lvl="1"/>
            <a:r>
              <a:rPr lang="en-US" dirty="0"/>
              <a:t>Registration Assistance (Duns, CCR, ORCA) </a:t>
            </a:r>
          </a:p>
          <a:p>
            <a:pPr lvl="1"/>
            <a:r>
              <a:rPr lang="en-US" dirty="0"/>
              <a:t>Bid Proposals (response to an RFP) </a:t>
            </a:r>
          </a:p>
          <a:p>
            <a:pPr lvl="1"/>
            <a:r>
              <a:rPr lang="en-US" dirty="0"/>
              <a:t>Solicitation Review</a:t>
            </a:r>
          </a:p>
          <a:p>
            <a:pPr lvl="1"/>
            <a:r>
              <a:rPr lang="en-US" dirty="0"/>
              <a:t>Product Specifications / Standards </a:t>
            </a:r>
          </a:p>
          <a:p>
            <a:pPr lvl="1"/>
            <a:r>
              <a:rPr lang="en-US" dirty="0"/>
              <a:t>Procurement Histories / Pricing Data </a:t>
            </a:r>
          </a:p>
          <a:p>
            <a:r>
              <a:rPr lang="en-US" dirty="0">
                <a:hlinkClick r:id="rId3"/>
              </a:rPr>
              <a:t>http://www.dla.mil/db/procurem.htm</a:t>
            </a:r>
            <a:endParaRPr lang="en-US" dirty="0"/>
          </a:p>
          <a:p>
            <a:pPr lvl="1"/>
            <a:endParaRPr lang="en-US" dirty="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to="" calcmode="lin" valueType="num">
                                      <p:cBhvr>
                                        <p:cTn id="20" dur="1" fill="hold"/>
                                        <p:tgtEl>
                                          <p:spTgt spid="3">
                                            <p:txEl>
                                              <p:pRg st="3" end="3"/>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to="" calcmode="lin" valueType="num">
                                      <p:cBhvr>
                                        <p:cTn id="23" dur="1" fill="hold"/>
                                        <p:tgtEl>
                                          <p:spTgt spid="3">
                                            <p:txEl>
                                              <p:pRg st="4" end="4"/>
                                            </p:txEl>
                                          </p:spTgt>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to="" calcmode="lin" valueType="num">
                                      <p:cBhvr>
                                        <p:cTn id="26" dur="1" fill="hold"/>
                                        <p:tgtEl>
                                          <p:spTgt spid="3">
                                            <p:txEl>
                                              <p:pRg st="5" end="5"/>
                                            </p:txEl>
                                          </p:spTgt>
                                        </p:tgtEl>
                                        <p:attrNameLst>
                                          <p:attrName/>
                                        </p:attrNameLst>
                                      </p:cBhvr>
                                    </p:anim>
                                  </p:childTnLst>
                                </p:cTn>
                              </p:par>
                              <p:par>
                                <p:cTn id="27" presetID="24"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to="" calcmode="lin" valueType="num">
                                      <p:cBhvr>
                                        <p:cTn id="29" dur="1" fill="hold"/>
                                        <p:tgtEl>
                                          <p:spTgt spid="3">
                                            <p:txEl>
                                              <p:pRg st="6" end="6"/>
                                            </p:txEl>
                                          </p:spTgt>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to="" calcmode="lin" valueType="num">
                                      <p:cBhvr>
                                        <p:cTn id="32" dur="1" fill="hold"/>
                                        <p:tgtEl>
                                          <p:spTgt spid="3">
                                            <p:txEl>
                                              <p:pRg st="7" end="7"/>
                                            </p:txEl>
                                          </p:spTgt>
                                        </p:tgtEl>
                                        <p:attrNameLst>
                                          <p:attrName/>
                                        </p:attrNameLst>
                                      </p:cBhvr>
                                    </p:anim>
                                  </p:childTnLst>
                                </p:cTn>
                              </p:par>
                              <p:par>
                                <p:cTn id="33" presetID="24"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to="" calcmode="lin" valueType="num">
                                      <p:cBhvr>
                                        <p:cTn id="35" dur="1" fill="hold"/>
                                        <p:tgtEl>
                                          <p:spTgt spid="3">
                                            <p:txEl>
                                              <p:pRg st="8" end="8"/>
                                            </p:txEl>
                                          </p:spTgt>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 to="" calcmode="lin" valueType="num">
                                      <p:cBhvr>
                                        <p:cTn id="40"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2286000"/>
            <a:ext cx="7162800" cy="1143000"/>
          </a:xfrm>
        </p:spPr>
        <p:txBody>
          <a:bodyPr/>
          <a:lstStyle/>
          <a:p>
            <a:r>
              <a:rPr lang="en-US" dirty="0"/>
              <a:t>Questions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10-Year Comprehensive Strategy</a:t>
            </a:r>
            <a:endParaRPr lang="en-US" dirty="0"/>
          </a:p>
        </p:txBody>
      </p:sp>
      <p:sp>
        <p:nvSpPr>
          <p:cNvPr id="5" name="Content Placeholder 4"/>
          <p:cNvSpPr>
            <a:spLocks noGrp="1"/>
          </p:cNvSpPr>
          <p:nvPr>
            <p:ph idx="1"/>
          </p:nvPr>
        </p:nvSpPr>
        <p:spPr>
          <a:xfrm>
            <a:off x="1828800" y="1600200"/>
            <a:ext cx="7162800" cy="4983162"/>
          </a:xfrm>
        </p:spPr>
        <p:txBody>
          <a:bodyPr>
            <a:normAutofit/>
          </a:bodyPr>
          <a:lstStyle/>
          <a:p>
            <a:pPr>
              <a:buNone/>
            </a:pPr>
            <a:r>
              <a:rPr lang="en-US" sz="2400" dirty="0"/>
              <a:t>Restore Fire Adapted Ecosystems</a:t>
            </a:r>
          </a:p>
          <a:p>
            <a:pPr>
              <a:buNone/>
            </a:pPr>
            <a:r>
              <a:rPr lang="en-US" sz="2400" dirty="0"/>
              <a:t>Guiding Principle: </a:t>
            </a:r>
            <a:br>
              <a:rPr lang="en-US" sz="2400" dirty="0"/>
            </a:br>
            <a:endParaRPr lang="en-US" sz="2400" dirty="0"/>
          </a:p>
          <a:p>
            <a:r>
              <a:rPr lang="en-US" sz="2000" dirty="0"/>
              <a:t>Rehabilitation – Prevent invasive species and restore watershed function and biological communities through short-term rehabilitation.</a:t>
            </a:r>
            <a:br>
              <a:rPr lang="en-US" sz="2000" dirty="0"/>
            </a:br>
            <a:endParaRPr lang="en-US" sz="2000" dirty="0"/>
          </a:p>
          <a:p>
            <a:r>
              <a:rPr lang="en-US" sz="2000" dirty="0"/>
              <a:t>Restoration – Restore healthy, diverse, and resilient ecological systems to minimize uncharacteristically severe fires on a priority watershed basis through long-term restoration.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to="" calcmode="lin" valueType="num">
                                      <p:cBhvr>
                                        <p:cTn id="7" dur="1" fill="hold"/>
                                        <p:tgtEl>
                                          <p:spTgt spid="5">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to="" calcmode="lin" valueType="num">
                                      <p:cBhvr>
                                        <p:cTn id="12"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10-Year Comprehensive Strategy</a:t>
            </a:r>
            <a:endParaRPr lang="en-US" dirty="0"/>
          </a:p>
        </p:txBody>
      </p:sp>
      <p:sp>
        <p:nvSpPr>
          <p:cNvPr id="5" name="Content Placeholder 4"/>
          <p:cNvSpPr>
            <a:spLocks noGrp="1"/>
          </p:cNvSpPr>
          <p:nvPr>
            <p:ph idx="1"/>
          </p:nvPr>
        </p:nvSpPr>
        <p:spPr>
          <a:xfrm>
            <a:off x="1828800" y="1600200"/>
            <a:ext cx="6858000" cy="5105400"/>
          </a:xfrm>
        </p:spPr>
        <p:txBody>
          <a:bodyPr>
            <a:normAutofit/>
          </a:bodyPr>
          <a:lstStyle/>
          <a:p>
            <a:pPr>
              <a:buNone/>
            </a:pPr>
            <a:r>
              <a:rPr lang="en-US" sz="2400" dirty="0">
                <a:effectLst>
                  <a:outerShdw blurRad="63500" dir="3600000" algn="tl" rotWithShape="0">
                    <a:schemeClr val="bg1">
                      <a:alpha val="70000"/>
                    </a:schemeClr>
                  </a:outerShdw>
                </a:effectLst>
              </a:rPr>
              <a:t>Promote Community Assistance</a:t>
            </a:r>
          </a:p>
          <a:p>
            <a:pPr>
              <a:buNone/>
            </a:pPr>
            <a:r>
              <a:rPr lang="en-US" sz="2400" dirty="0">
                <a:effectLst>
                  <a:outerShdw blurRad="63500" dir="3600000" algn="tl" rotWithShape="0">
                    <a:schemeClr val="bg1">
                      <a:alpha val="70000"/>
                    </a:schemeClr>
                  </a:outerShdw>
                </a:effectLst>
              </a:rPr>
              <a:t>Guiding Principle: </a:t>
            </a:r>
          </a:p>
          <a:p>
            <a:r>
              <a:rPr lang="en-US" sz="2000" dirty="0">
                <a:effectLst>
                  <a:outerShdw blurRad="63500" dir="3600000" algn="tl" rotWithShape="0">
                    <a:schemeClr val="bg1">
                      <a:alpha val="70000"/>
                    </a:schemeClr>
                  </a:outerShdw>
                </a:effectLst>
              </a:rPr>
              <a:t>Increase Local Capacity – Where appropriate, stimulate local capacity to accomplish hazardous fuels reduction and rehabilitation work.</a:t>
            </a:r>
            <a:br>
              <a:rPr lang="en-US" sz="2000" dirty="0">
                <a:effectLst>
                  <a:outerShdw blurRad="63500" dir="3600000" algn="tl" rotWithShape="0">
                    <a:schemeClr val="bg1">
                      <a:alpha val="70000"/>
                    </a:schemeClr>
                  </a:outerShdw>
                </a:effectLst>
              </a:rPr>
            </a:br>
            <a:endParaRPr lang="en-US" sz="2000" dirty="0">
              <a:effectLst>
                <a:outerShdw blurRad="63500" dir="3600000" algn="tl" rotWithShape="0">
                  <a:schemeClr val="bg1">
                    <a:alpha val="70000"/>
                  </a:schemeClr>
                </a:outerShdw>
              </a:effectLst>
            </a:endParaRPr>
          </a:p>
          <a:p>
            <a:r>
              <a:rPr lang="en-US" sz="2000" dirty="0">
                <a:effectLst>
                  <a:outerShdw blurRad="63500" dir="3600000" algn="tl" rotWithShape="0">
                    <a:schemeClr val="bg1">
                      <a:alpha val="70000"/>
                    </a:schemeClr>
                  </a:outerShdw>
                </a:effectLst>
              </a:rPr>
              <a:t>Biomass Utilization – Employ all appropriate means to stimulate industries that will utilize small-diameter, woody material resulting from hazardous fuel reduction activities, such as for biomass electric power, pulp and paper-making, and composite structural building materials.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to="" calcmode="lin" valueType="num">
                                      <p:cBhvr>
                                        <p:cTn id="7" dur="1" fill="hold"/>
                                        <p:tgtEl>
                                          <p:spTgt spid="5">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to="" calcmode="lin" valueType="num">
                                      <p:cBhvr>
                                        <p:cTn id="12"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B550B5BFD0CD4BB093F81CE1F53E4F" ma:contentTypeVersion="1" ma:contentTypeDescription="Create a new document." ma:contentTypeScope="" ma:versionID="03c55da775160bd41f9fcc1ec2f84cca">
  <xsd:schema xmlns:xsd="http://www.w3.org/2001/XMLSchema" xmlns:p="http://schemas.microsoft.com/office/2006/metadata/properties" targetNamespace="http://schemas.microsoft.com/office/2006/metadata/properties" ma:root="true" ma:fieldsID="de4f9120b506ef65c568730e86c7dad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A66434-8CC6-4A58-AF71-B59E0ED8AA9B}">
  <ds:schemaRefs>
    <ds:schemaRef ds:uri="http://purl.org/dc/dcmitype/"/>
    <ds:schemaRef ds:uri="http://schemas.openxmlformats.org/package/2006/metadata/core-properties"/>
    <ds:schemaRef ds:uri="http://schemas.microsoft.com/office/2006/documentManagement/types"/>
    <ds:schemaRef ds:uri="http://www.w3.org/XML/1998/namespace"/>
    <ds:schemaRef ds:uri="http://purl.org/dc/elements/1.1/"/>
    <ds:schemaRef ds:uri="http://purl.org/dc/terms/"/>
    <ds:schemaRef ds:uri="http://schemas.microsoft.com/office/2006/metadata/properties"/>
  </ds:schemaRefs>
</ds:datastoreItem>
</file>

<file path=customXml/itemProps2.xml><?xml version="1.0" encoding="utf-8"?>
<ds:datastoreItem xmlns:ds="http://schemas.openxmlformats.org/officeDocument/2006/customXml" ds:itemID="{ACF87417-264E-49A7-A650-423E3AD6E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53A0CAE-7DCA-4845-9024-23C03C35F2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7275</TotalTime>
  <Words>6744</Words>
  <Application>Microsoft Office PowerPoint</Application>
  <PresentationFormat>On-screen Show (4:3)</PresentationFormat>
  <Paragraphs>449</Paragraphs>
  <Slides>75</Slides>
  <Notes>73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Arial</vt:lpstr>
      <vt:lpstr>Calibri</vt:lpstr>
      <vt:lpstr>Roboto</vt:lpstr>
      <vt:lpstr>Roboto Black</vt:lpstr>
      <vt:lpstr>Roboto Light</vt:lpstr>
      <vt:lpstr>Times New Roman</vt:lpstr>
      <vt:lpstr>Office Theme</vt:lpstr>
      <vt:lpstr>Custom Design</vt:lpstr>
      <vt:lpstr>National Interagency Hazardous Fuels Reduction Indefinite Deliveries-Indefinite Quantities Solicitation</vt:lpstr>
      <vt:lpstr>National Interagency Hazardous Fuels Reduction IDIQ Solicitation</vt:lpstr>
      <vt:lpstr>National Interagency Hazardous Fuels Reduction IDIQ Solicitation</vt:lpstr>
      <vt:lpstr>Hazardous Fuels  Reduction IDIQ Solicitation  Pre-Proposal Workshop</vt:lpstr>
      <vt:lpstr>National Fire Plan and Contracting</vt:lpstr>
      <vt:lpstr>National Fire Plan and Contracting</vt:lpstr>
      <vt:lpstr>10-Year Comprehensive Strategy</vt:lpstr>
      <vt:lpstr>10-Year Comprehensive Strategy</vt:lpstr>
      <vt:lpstr>10-Year Comprehensive Strategy</vt:lpstr>
      <vt:lpstr>DOI - Hazardous Fuels Reduction Treatment Priorities</vt:lpstr>
      <vt:lpstr>DOI FY2010 - Hazardous Fuels Reduction Treatment Priorities</vt:lpstr>
      <vt:lpstr>Contracting with the Federal Government</vt:lpstr>
      <vt:lpstr>Indefinite Delivery/ Indefinite Quantity Contracts</vt:lpstr>
      <vt:lpstr>Indefinite Delivery/ Indefinite Quantity Contracts</vt:lpstr>
      <vt:lpstr>Indefinite Delivery/ Indefinite Quantity Contracts</vt:lpstr>
      <vt:lpstr>Request for Proposals</vt:lpstr>
      <vt:lpstr>One item Proposal</vt:lpstr>
      <vt:lpstr>One item Proposal</vt:lpstr>
      <vt:lpstr>Task Order</vt:lpstr>
      <vt:lpstr>Task Order</vt:lpstr>
      <vt:lpstr>Hazardous Fuels Reduction IDIQ Solicitation – Specifications</vt:lpstr>
      <vt:lpstr>Scope of Contract</vt:lpstr>
      <vt:lpstr>Scope of Contract</vt:lpstr>
      <vt:lpstr>Biomass Utilization</vt:lpstr>
      <vt:lpstr>Boundaries of Project Areas</vt:lpstr>
      <vt:lpstr>Access to Project Areas</vt:lpstr>
      <vt:lpstr>Unique Features of Project Areas</vt:lpstr>
      <vt:lpstr>Wildfire Guidelines and Procedure </vt:lpstr>
      <vt:lpstr>Fire Prevention and Liability</vt:lpstr>
      <vt:lpstr>Hazardous Fuels Reduction IDIQ Solicitation – Specifications</vt:lpstr>
      <vt:lpstr>Slashing – Item 01</vt:lpstr>
      <vt:lpstr>Girdling – Item 02</vt:lpstr>
      <vt:lpstr>Lop and Scatter – Item 03</vt:lpstr>
      <vt:lpstr>Selective Slashing/Thinning – Item 04</vt:lpstr>
      <vt:lpstr>Pruning – Item 05</vt:lpstr>
      <vt:lpstr>Hand Pile &amp; Cover – Item 06</vt:lpstr>
      <vt:lpstr>Slashing, Hand Pile &amp; Cover – Item 07</vt:lpstr>
      <vt:lpstr>Fuel Modification Zone (Timber) – Item 08</vt:lpstr>
      <vt:lpstr>Fuel Modification Zone (Wood/Shrubland) – Item 09</vt:lpstr>
      <vt:lpstr>Hand Cutting &amp; Mechanical Piling – Item 10</vt:lpstr>
      <vt:lpstr>Fireline Construction &amp; Maintenance – Item 11</vt:lpstr>
      <vt:lpstr>Fuels Pullback – Item 12</vt:lpstr>
      <vt:lpstr>Prescribed Fire Module  – Item 13</vt:lpstr>
      <vt:lpstr>Related Services – Item 14</vt:lpstr>
      <vt:lpstr>Air Curtain Burner – Item 15</vt:lpstr>
      <vt:lpstr>Mechanical Severing &amp; Piling – Item 16</vt:lpstr>
      <vt:lpstr>Mechanical Fuels Treatment (Grinder) – Item 17</vt:lpstr>
      <vt:lpstr>Mechanical Fuels Treatment (Piling) – Item 18</vt:lpstr>
      <vt:lpstr>Mechanical Fuels Treatment (Crushing) – Item 19</vt:lpstr>
      <vt:lpstr>Mechanical Fuels Treatment (Chipping) – Item 20</vt:lpstr>
      <vt:lpstr>Thinning, Pruning &amp; Piling – Item 21</vt:lpstr>
      <vt:lpstr>Clear Cut &amp; Scatter – Item 22</vt:lpstr>
      <vt:lpstr>Mechanical Fuels Treatment (Chaining) – Item 23</vt:lpstr>
      <vt:lpstr>Mechanical Fuels Treatment (Dixie Harrow) – Item 24</vt:lpstr>
      <vt:lpstr>Mechanical Fuels Treatment (Mowing) – Item 25</vt:lpstr>
      <vt:lpstr>Mechanical Fuels Treatment (Grubbing) – Item 26</vt:lpstr>
      <vt:lpstr>Partial Cut &amp; Scatter – Item 27</vt:lpstr>
      <vt:lpstr>Spot Application of Herbicide – Item 28</vt:lpstr>
      <vt:lpstr>Broadcast Ground Application of Herbicide – Item 29</vt:lpstr>
      <vt:lpstr>Contract Language and How to Prepare a Solicitation Package </vt:lpstr>
      <vt:lpstr>Solicitation Instructions</vt:lpstr>
      <vt:lpstr>Solicitation Instructions</vt:lpstr>
      <vt:lpstr>Solicitation Instructions</vt:lpstr>
      <vt:lpstr>Solicitation Instructions</vt:lpstr>
      <vt:lpstr>Solicitation Instructions</vt:lpstr>
      <vt:lpstr>Evaluation – Commercial Items </vt:lpstr>
      <vt:lpstr>Technical</vt:lpstr>
      <vt:lpstr>Personnel</vt:lpstr>
      <vt:lpstr>Personnel</vt:lpstr>
      <vt:lpstr>Equipment</vt:lpstr>
      <vt:lpstr>Utilization of Small and Local Business Concerns and Hiring of Local Employees and Product Processing</vt:lpstr>
      <vt:lpstr>Price</vt:lpstr>
      <vt:lpstr>Past Performance</vt:lpstr>
      <vt:lpstr>Assistance from the State Procurement Technical Assistance Center </vt:lpstr>
      <vt:lpstr>Questions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bwasha</dc:creator>
  <cp:lastModifiedBy>Ascherfeld, Sheri L</cp:lastModifiedBy>
  <cp:revision>58</cp:revision>
  <dcterms:created xsi:type="dcterms:W3CDTF">2009-08-13T20:30:23Z</dcterms:created>
  <dcterms:modified xsi:type="dcterms:W3CDTF">2021-08-27T18:14:34Z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0x010100DEB550B5BFD0CD4BB093F81CE1F53E4F</vt:lpwstr>
  </property>
</Properties>
</file>